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60" r:id="rId3"/>
    <p:sldId id="263" r:id="rId4"/>
    <p:sldId id="264" r:id="rId5"/>
    <p:sldId id="261" r:id="rId6"/>
    <p:sldId id="262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90" r:id="rId18"/>
    <p:sldId id="275" r:id="rId19"/>
    <p:sldId id="291" r:id="rId20"/>
    <p:sldId id="292" r:id="rId21"/>
    <p:sldId id="792" r:id="rId22"/>
    <p:sldId id="793" r:id="rId23"/>
    <p:sldId id="794" r:id="rId24"/>
    <p:sldId id="795" r:id="rId25"/>
    <p:sldId id="796" r:id="rId26"/>
    <p:sldId id="797" r:id="rId27"/>
    <p:sldId id="798" r:id="rId28"/>
    <p:sldId id="799" r:id="rId29"/>
    <p:sldId id="800" r:id="rId30"/>
    <p:sldId id="801" r:id="rId31"/>
    <p:sldId id="802" r:id="rId32"/>
    <p:sldId id="803" r:id="rId33"/>
    <p:sldId id="804" r:id="rId34"/>
    <p:sldId id="805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3E960-6498-4D71-8610-70DA7CDB7282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79AB2-4219-446B-AFB7-C9691CD790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16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F5DFC33-3205-4CFC-B8A3-895A7E21F4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2A72C16-960E-47F3-B477-A77B117FEC3B}" type="slidenum">
              <a:rPr lang="en-US" altLang="zh-TW" smtClean="0">
                <a:latin typeface="Times New Roman" panose="02020603050405020304" pitchFamily="18" charset="0"/>
              </a:rPr>
              <a:pPr/>
              <a:t>21</a:t>
            </a:fld>
            <a:endParaRPr lang="en-US" altLang="zh-TW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451F0A3-4D0E-4BAF-931E-E3F466620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ABE25449-81AE-4D26-A3E8-55A6C367C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幻燈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81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和縱向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縱向標題佔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36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縱向標題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縱向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縱向標題佔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68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50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和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佔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01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部分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佔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佔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內容佔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6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28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佔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佔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本佔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佔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8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2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4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16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3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86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內容和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佔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本佔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6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24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圖片和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圖片佔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zh-CN" altLang="en-US" noProof="0"/>
          </a:p>
        </p:txBody>
      </p:sp>
      <p:sp>
        <p:nvSpPr>
          <p:cNvPr id="4" name="文本佔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佔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6" name="頁腳佔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幻燈片編號佔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74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佔位符 1"/>
          <p:cNvSpPr>
            <a:spLocks noGrp="1"/>
          </p:cNvSpPr>
          <p:nvPr>
            <p:ph type="title"/>
          </p:nvPr>
        </p:nvSpPr>
        <p:spPr bwMode="auto"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點按此處編輯母版標題風格</a:t>
            </a:r>
          </a:p>
        </p:txBody>
      </p:sp>
      <p:sp>
        <p:nvSpPr>
          <p:cNvPr id="1027" name="文本佔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點按此處編輯文本風格</a:t>
            </a:r>
          </a:p>
          <a:p>
            <a:pPr lvl="1"/>
            <a:r>
              <a:rPr lang="zh-CN" altLang="en-US"/>
              <a:t>第二級</a:t>
            </a:r>
          </a:p>
          <a:p>
            <a:pPr lvl="2"/>
            <a:r>
              <a:rPr lang="zh-CN" altLang="en-US"/>
              <a:t>第三級</a:t>
            </a:r>
          </a:p>
          <a:p>
            <a:pPr lvl="3"/>
            <a:r>
              <a:rPr lang="zh-CN" altLang="en-US"/>
              <a:t>第四級</a:t>
            </a:r>
          </a:p>
          <a:p>
            <a:pPr lvl="4"/>
            <a:r>
              <a:rPr lang="zh-CN" altLang="en-US"/>
              <a:t>第五級</a:t>
            </a:r>
          </a:p>
        </p:txBody>
      </p:sp>
      <p:sp>
        <p:nvSpPr>
          <p:cNvPr id="4" name="日期佔位符 3"/>
          <p:cNvSpPr>
            <a:spLocks noGrp="1"/>
          </p:cNvSpPr>
          <p:nvPr>
            <p:ph type="dt" sz="half" idx="2"/>
          </p:nvPr>
        </p:nvSpPr>
        <p:spPr>
          <a:xfrm>
            <a:off x="457200" y="6356986"/>
            <a:ext cx="21336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CD86D40A-3D13-4AF2-BA97-69A9D19DD0A6}" type="datetimeFigureOut">
              <a:rPr lang="zh-TW" altLang="en-US" smtClean="0"/>
              <a:t>2020/12/25</a:t>
            </a:fld>
            <a:endParaRPr lang="zh-TW" altLang="en-US"/>
          </a:p>
        </p:txBody>
      </p:sp>
      <p:sp>
        <p:nvSpPr>
          <p:cNvPr id="5" name="頁腳佔位符 4"/>
          <p:cNvSpPr>
            <a:spLocks noGrp="1"/>
          </p:cNvSpPr>
          <p:nvPr>
            <p:ph type="ftr" sz="quarter" idx="3"/>
          </p:nvPr>
        </p:nvSpPr>
        <p:spPr>
          <a:xfrm>
            <a:off x="3124200" y="6356986"/>
            <a:ext cx="28956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endParaRPr lang="zh-TW" altLang="en-US"/>
          </a:p>
        </p:txBody>
      </p:sp>
      <p:sp>
        <p:nvSpPr>
          <p:cNvPr id="6" name="幻燈片編號佔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986"/>
            <a:ext cx="21336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EA84A2D2-EC11-4220-8965-CD1D6DEFC5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21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os-libera/Libera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50B98-3C3B-4C7E-B425-A415DEFB7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Network Slicing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E7E7C1-C572-4A32-9935-CA37C356F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79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73F4A-BECD-498C-9546-0EFD6F57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VN</a:t>
            </a:r>
            <a:r>
              <a:rPr lang="zh-TW" altLang="en-US" dirty="0"/>
              <a:t> </a:t>
            </a:r>
            <a:r>
              <a:rPr lang="en-US" altLang="zh-TW" dirty="0"/>
              <a:t>Manager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F0CE8-780F-4FE6-87DF-27BF3195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specific topology and virtual network interfaces (NIs)</a:t>
            </a:r>
            <a:endParaRPr lang="zh-TW" altLang="en-US" dirty="0"/>
          </a:p>
        </p:txBody>
      </p:sp>
      <p:pic>
        <p:nvPicPr>
          <p:cNvPr id="4" name="Picture 18" descr="multi_router_RND_Gray_SM">
            <a:extLst>
              <a:ext uri="{FF2B5EF4-FFF2-40B4-BE49-F238E27FC236}">
                <a16:creationId xmlns:a16="http://schemas.microsoft.com/office/drawing/2014/main" id="{8684FA5C-BAEB-4752-93E6-D705FD56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7406" y="5467390"/>
            <a:ext cx="1076285" cy="738494"/>
          </a:xfrm>
          <a:prstGeom prst="rect">
            <a:avLst/>
          </a:prstGeom>
          <a:noFill/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AEAE61A-4382-4540-A3F1-D26E4C04A2EB}"/>
              </a:ext>
            </a:extLst>
          </p:cNvPr>
          <p:cNvGrpSpPr/>
          <p:nvPr/>
        </p:nvGrpSpPr>
        <p:grpSpPr>
          <a:xfrm>
            <a:off x="2360890" y="4028028"/>
            <a:ext cx="1076285" cy="846809"/>
            <a:chOff x="1772221" y="3564941"/>
            <a:chExt cx="1076285" cy="846809"/>
          </a:xfrm>
        </p:grpSpPr>
        <p:pic>
          <p:nvPicPr>
            <p:cNvPr id="5" name="Picture 18" descr="multi_router_RND_Gray_SM">
              <a:extLst>
                <a:ext uri="{FF2B5EF4-FFF2-40B4-BE49-F238E27FC236}">
                  <a16:creationId xmlns:a16="http://schemas.microsoft.com/office/drawing/2014/main" id="{70CE70DF-BC8F-4391-AD0E-515506549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772221" y="3673256"/>
              <a:ext cx="1076285" cy="738494"/>
            </a:xfrm>
            <a:prstGeom prst="rect">
              <a:avLst/>
            </a:prstGeom>
            <a:noFill/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0FEDCE0-E6CF-4FCF-B79C-9246923749DD}"/>
                </a:ext>
              </a:extLst>
            </p:cNvPr>
            <p:cNvSpPr txBox="1"/>
            <p:nvPr/>
          </p:nvSpPr>
          <p:spPr>
            <a:xfrm>
              <a:off x="1772221" y="3564941"/>
              <a:ext cx="44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7030A0"/>
                  </a:solidFill>
                </a:rPr>
                <a:t>V</a:t>
              </a:r>
              <a:endParaRPr lang="zh-TW" altLang="en-US" sz="4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08EA97E-D351-4889-8F85-C57B73FFE41A}"/>
              </a:ext>
            </a:extLst>
          </p:cNvPr>
          <p:cNvGrpSpPr/>
          <p:nvPr/>
        </p:nvGrpSpPr>
        <p:grpSpPr>
          <a:xfrm>
            <a:off x="3927406" y="4028028"/>
            <a:ext cx="1076285" cy="846809"/>
            <a:chOff x="1772221" y="3564941"/>
            <a:chExt cx="1076285" cy="846809"/>
          </a:xfrm>
        </p:grpSpPr>
        <p:pic>
          <p:nvPicPr>
            <p:cNvPr id="9" name="Picture 18" descr="multi_router_RND_Gray_SM">
              <a:extLst>
                <a:ext uri="{FF2B5EF4-FFF2-40B4-BE49-F238E27FC236}">
                  <a16:creationId xmlns:a16="http://schemas.microsoft.com/office/drawing/2014/main" id="{FD57064C-BCD6-4DB6-AE07-A8A705602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772221" y="3673256"/>
              <a:ext cx="1076285" cy="738494"/>
            </a:xfrm>
            <a:prstGeom prst="rect">
              <a:avLst/>
            </a:prstGeom>
            <a:noFill/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0EDA0EC-9319-478B-819D-1872D61D4A86}"/>
                </a:ext>
              </a:extLst>
            </p:cNvPr>
            <p:cNvSpPr txBox="1"/>
            <p:nvPr/>
          </p:nvSpPr>
          <p:spPr>
            <a:xfrm>
              <a:off x="1772221" y="3564941"/>
              <a:ext cx="44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7030A0"/>
                  </a:solidFill>
                </a:rPr>
                <a:t>V</a:t>
              </a:r>
              <a:endParaRPr lang="zh-TW" altLang="en-US" sz="4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08EACFF-0C65-4C37-AF86-5228FC40CAB2}"/>
              </a:ext>
            </a:extLst>
          </p:cNvPr>
          <p:cNvGrpSpPr/>
          <p:nvPr/>
        </p:nvGrpSpPr>
        <p:grpSpPr>
          <a:xfrm>
            <a:off x="5493922" y="4028028"/>
            <a:ext cx="1076285" cy="846809"/>
            <a:chOff x="1772221" y="3564941"/>
            <a:chExt cx="1076285" cy="846809"/>
          </a:xfrm>
        </p:grpSpPr>
        <p:pic>
          <p:nvPicPr>
            <p:cNvPr id="12" name="Picture 18" descr="multi_router_RND_Gray_SM">
              <a:extLst>
                <a:ext uri="{FF2B5EF4-FFF2-40B4-BE49-F238E27FC236}">
                  <a16:creationId xmlns:a16="http://schemas.microsoft.com/office/drawing/2014/main" id="{7A9EE26B-E878-49E6-8AF5-80FBEBC2B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772221" y="3673256"/>
              <a:ext cx="1076285" cy="738494"/>
            </a:xfrm>
            <a:prstGeom prst="rect">
              <a:avLst/>
            </a:prstGeom>
            <a:noFill/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1F575EF-BEA9-4F5C-ACD5-A1B4DFB7DB1E}"/>
                </a:ext>
              </a:extLst>
            </p:cNvPr>
            <p:cNvSpPr txBox="1"/>
            <p:nvPr/>
          </p:nvSpPr>
          <p:spPr>
            <a:xfrm>
              <a:off x="1772221" y="3564941"/>
              <a:ext cx="44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7030A0"/>
                  </a:solidFill>
                </a:rPr>
                <a:t>V</a:t>
              </a:r>
              <a:endParaRPr lang="zh-TW" altLang="en-US" sz="40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08CFE1-3F6F-4A26-80F4-15D8CAB508B6}"/>
              </a:ext>
            </a:extLst>
          </p:cNvPr>
          <p:cNvSpPr/>
          <p:nvPr/>
        </p:nvSpPr>
        <p:spPr>
          <a:xfrm>
            <a:off x="2169409" y="3214487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1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C1F7377-95CF-4708-B618-465FCCCB3F16}"/>
              </a:ext>
            </a:extLst>
          </p:cNvPr>
          <p:cNvSpPr/>
          <p:nvPr/>
        </p:nvSpPr>
        <p:spPr>
          <a:xfrm>
            <a:off x="3735925" y="3214487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2</a:t>
            </a:r>
            <a:endParaRPr lang="zh-TW" alt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0158CDD-A33F-4CD7-BB37-DB331D479A3C}"/>
              </a:ext>
            </a:extLst>
          </p:cNvPr>
          <p:cNvSpPr/>
          <p:nvPr/>
        </p:nvSpPr>
        <p:spPr>
          <a:xfrm>
            <a:off x="5302441" y="3214487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3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61AE786-0D3B-4B63-B888-790402B7DE1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899033" y="4874837"/>
            <a:ext cx="1128529" cy="702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C03004A-D911-459E-B2A8-89BB12A724F2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4465549" y="4874837"/>
            <a:ext cx="0" cy="592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AE63D2-D278-407D-AFE6-D0C7863F5F8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45805" y="4874837"/>
            <a:ext cx="1086260" cy="70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391AF070-BC16-461F-9EEC-72245A1EC38E}"/>
              </a:ext>
            </a:extLst>
          </p:cNvPr>
          <p:cNvCxnSpPr>
            <a:cxnSpLocks/>
            <a:stCxn id="5" idx="0"/>
            <a:endCxn id="14" idx="2"/>
          </p:cNvCxnSpPr>
          <p:nvPr/>
        </p:nvCxnSpPr>
        <p:spPr>
          <a:xfrm flipH="1" flipV="1">
            <a:off x="2899032" y="3720743"/>
            <a:ext cx="1" cy="41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E5830EA-46FE-4E6D-A15B-DE9EF2B364B1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flipH="1" flipV="1">
            <a:off x="4465548" y="3720743"/>
            <a:ext cx="1" cy="41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9E906E3-4F66-4DD5-A96C-419A1FE85D60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H="1" flipV="1">
            <a:off x="6032064" y="3720743"/>
            <a:ext cx="1" cy="41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語音泡泡: 圓角矩形 33">
            <a:extLst>
              <a:ext uri="{FF2B5EF4-FFF2-40B4-BE49-F238E27FC236}">
                <a16:creationId xmlns:a16="http://schemas.microsoft.com/office/drawing/2014/main" id="{FAC9EE92-FB52-46BC-9034-9DB3AF7AEAE0}"/>
              </a:ext>
            </a:extLst>
          </p:cNvPr>
          <p:cNvSpPr/>
          <p:nvPr/>
        </p:nvSpPr>
        <p:spPr>
          <a:xfrm>
            <a:off x="5718434" y="5248251"/>
            <a:ext cx="2497921" cy="935066"/>
          </a:xfrm>
          <a:prstGeom prst="wedgeRoundRectCallout">
            <a:avLst>
              <a:gd name="adj1" fmla="val -75350"/>
              <a:gd name="adj2" fmla="val 1759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Can be OpenFlow, white-box, and P4 switches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F6E818-E7EF-4907-95AF-2FE47B6BEA7E}"/>
              </a:ext>
            </a:extLst>
          </p:cNvPr>
          <p:cNvSpPr txBox="1"/>
          <p:nvPr/>
        </p:nvSpPr>
        <p:spPr>
          <a:xfrm>
            <a:off x="3458540" y="498315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mapping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7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92D2D5-127A-486C-BBB8-9C50CEC8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VN</a:t>
            </a:r>
            <a:r>
              <a:rPr lang="zh-TW" altLang="en-US" dirty="0"/>
              <a:t> </a:t>
            </a:r>
            <a:r>
              <a:rPr lang="en-US" altLang="zh-TW" dirty="0"/>
              <a:t>Controller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6670BF-39A5-4AEC-811F-991EF1BC1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7728"/>
          </a:xfrm>
        </p:spPr>
        <p:txBody>
          <a:bodyPr/>
          <a:lstStyle/>
          <a:p>
            <a:r>
              <a:rPr lang="en-US" altLang="zh-TW" dirty="0"/>
              <a:t>After VN Manager create virtual networks topology, we can use any OpenFlow controller to control the virtual networks</a:t>
            </a:r>
          </a:p>
          <a:p>
            <a:r>
              <a:rPr lang="en-US" altLang="zh-TW" dirty="0"/>
              <a:t>Different controllers should use different </a:t>
            </a:r>
            <a:r>
              <a:rPr lang="en-US" altLang="zh-TW" dirty="0" err="1"/>
              <a:t>IP+port</a:t>
            </a:r>
            <a:r>
              <a:rPr lang="en-US" altLang="zh-TW" dirty="0"/>
              <a:t> pairs</a:t>
            </a:r>
            <a:endParaRPr lang="zh-TW" altLang="en-US" dirty="0"/>
          </a:p>
        </p:txBody>
      </p:sp>
      <p:pic>
        <p:nvPicPr>
          <p:cNvPr id="1026" name="Picture 2" descr="ONOS 開發環境（OSX, Ubuntu） – Takeshi's Blog">
            <a:extLst>
              <a:ext uri="{FF2B5EF4-FFF2-40B4-BE49-F238E27FC236}">
                <a16:creationId xmlns:a16="http://schemas.microsoft.com/office/drawing/2014/main" id="{EE898C2E-B371-47E8-9B01-4E425C6F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50" y="4732359"/>
            <a:ext cx="1583521" cy="1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Daylight - 維基百科，自由的百科全書">
            <a:extLst>
              <a:ext uri="{FF2B5EF4-FFF2-40B4-BE49-F238E27FC236}">
                <a16:creationId xmlns:a16="http://schemas.microsoft.com/office/drawing/2014/main" id="{425C313A-FFCB-4DE9-8F13-D343836E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820" y="4778974"/>
            <a:ext cx="2300850" cy="9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DN LAB2- Ryu train. 最近看到一個練習SDN的好網站,https://wiki ...">
            <a:extLst>
              <a:ext uri="{FF2B5EF4-FFF2-40B4-BE49-F238E27FC236}">
                <a16:creationId xmlns:a16="http://schemas.microsoft.com/office/drawing/2014/main" id="{62A9CB29-ECB9-4518-94B3-1EF151D8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90" y="4598652"/>
            <a:ext cx="1694305" cy="13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oodlight OpenFlow Contoller - Updated Overview">
            <a:extLst>
              <a:ext uri="{FF2B5EF4-FFF2-40B4-BE49-F238E27FC236}">
                <a16:creationId xmlns:a16="http://schemas.microsoft.com/office/drawing/2014/main" id="{769C8DAA-98B9-41CC-A0EB-0DFD69F89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18778" r="18872" b="29757"/>
          <a:stretch/>
        </p:blipFill>
        <p:spPr bwMode="auto">
          <a:xfrm>
            <a:off x="7099354" y="4778974"/>
            <a:ext cx="1694305" cy="1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87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067D89-BF10-4E2C-BECB-728FB60C84AA}"/>
              </a:ext>
            </a:extLst>
          </p:cNvPr>
          <p:cNvSpPr/>
          <p:nvPr/>
        </p:nvSpPr>
        <p:spPr>
          <a:xfrm>
            <a:off x="5396791" y="4780117"/>
            <a:ext cx="1343476" cy="438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Switch abstraction protocol (While-box)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FA84EA-1EED-4184-8952-0ABE8D4751EB}"/>
              </a:ext>
            </a:extLst>
          </p:cNvPr>
          <p:cNvSpPr/>
          <p:nvPr/>
        </p:nvSpPr>
        <p:spPr>
          <a:xfrm>
            <a:off x="3912688" y="4780118"/>
            <a:ext cx="1343476" cy="438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Switch abstraction protocol (OpenFlow)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48E76D-864C-44FD-9E5F-D7FE5129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Libera Architecture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5FCF2A-B4CA-4903-8971-6F5EE9896484}"/>
              </a:ext>
            </a:extLst>
          </p:cNvPr>
          <p:cNvSpPr/>
          <p:nvPr/>
        </p:nvSpPr>
        <p:spPr>
          <a:xfrm>
            <a:off x="4000989" y="2578371"/>
            <a:ext cx="1051757" cy="310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vSwitch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0836E0-09CA-4D2E-AB75-CA083CE3A9D2}"/>
              </a:ext>
            </a:extLst>
          </p:cNvPr>
          <p:cNvSpPr/>
          <p:nvPr/>
        </p:nvSpPr>
        <p:spPr>
          <a:xfrm>
            <a:off x="4108913" y="2808442"/>
            <a:ext cx="835911" cy="159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Virtual 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E2AE45-E1FA-4C96-8A1A-430D0DAFF260}"/>
              </a:ext>
            </a:extLst>
          </p:cNvPr>
          <p:cNvSpPr/>
          <p:nvPr/>
        </p:nvSpPr>
        <p:spPr>
          <a:xfrm>
            <a:off x="5593667" y="2578371"/>
            <a:ext cx="1051757" cy="310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vSwitch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C6BC54-77E1-4A4E-B50E-C0A67B5EFEBF}"/>
              </a:ext>
            </a:extLst>
          </p:cNvPr>
          <p:cNvSpPr/>
          <p:nvPr/>
        </p:nvSpPr>
        <p:spPr>
          <a:xfrm>
            <a:off x="5701591" y="2808442"/>
            <a:ext cx="835911" cy="1599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Virtual port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6D33FF-9881-477D-A4BD-AE595A67176B}"/>
              </a:ext>
            </a:extLst>
          </p:cNvPr>
          <p:cNvSpPr/>
          <p:nvPr/>
        </p:nvSpPr>
        <p:spPr>
          <a:xfrm>
            <a:off x="4987338" y="2968364"/>
            <a:ext cx="671738" cy="310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Virtual link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E4ECA51-4476-4C7B-9104-40C9957D6494}"/>
              </a:ext>
            </a:extLst>
          </p:cNvPr>
          <p:cNvCxnSpPr>
            <a:stCxn id="6" idx="2"/>
            <a:endCxn id="11" idx="1"/>
          </p:cNvCxnSpPr>
          <p:nvPr/>
        </p:nvCxnSpPr>
        <p:spPr>
          <a:xfrm>
            <a:off x="4526869" y="2968364"/>
            <a:ext cx="460469" cy="155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A8312EA-5C0A-41E9-A8E4-0CC3EE48E150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flipH="1">
            <a:off x="5659076" y="2968364"/>
            <a:ext cx="460471" cy="155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0A55E4CB-7676-4A9A-B3B9-FDEE971D5F6F}"/>
              </a:ext>
            </a:extLst>
          </p:cNvPr>
          <p:cNvSpPr/>
          <p:nvPr/>
        </p:nvSpPr>
        <p:spPr>
          <a:xfrm>
            <a:off x="3857748" y="2319358"/>
            <a:ext cx="2939423" cy="1087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DFF578-4D97-4D45-BA87-D228F667DD73}"/>
              </a:ext>
            </a:extLst>
          </p:cNvPr>
          <p:cNvSpPr/>
          <p:nvPr/>
        </p:nvSpPr>
        <p:spPr>
          <a:xfrm>
            <a:off x="3857094" y="3562756"/>
            <a:ext cx="2939423" cy="282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NI mapping               Switch  Port  Link  Flow  rule</a:t>
            </a:r>
            <a:endParaRPr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12B88BB-A9D1-4273-8DE8-8F388CDA2BD5}"/>
              </a:ext>
            </a:extLst>
          </p:cNvPr>
          <p:cNvSpPr/>
          <p:nvPr/>
        </p:nvSpPr>
        <p:spPr>
          <a:xfrm>
            <a:off x="5821287" y="4391569"/>
            <a:ext cx="763963" cy="438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Physical port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4DFCD5-B666-4C0C-87ED-C1CD7D098EF8}"/>
              </a:ext>
            </a:extLst>
          </p:cNvPr>
          <p:cNvSpPr/>
          <p:nvPr/>
        </p:nvSpPr>
        <p:spPr>
          <a:xfrm>
            <a:off x="4061164" y="4391569"/>
            <a:ext cx="763963" cy="4381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Physical port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76504A9-BE79-4065-B32C-000EB59EBC9B}"/>
              </a:ext>
            </a:extLst>
          </p:cNvPr>
          <p:cNvSpPr/>
          <p:nvPr/>
        </p:nvSpPr>
        <p:spPr>
          <a:xfrm>
            <a:off x="4987338" y="4306137"/>
            <a:ext cx="671738" cy="310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solidFill>
                  <a:schemeClr val="tx1"/>
                </a:solidFill>
              </a:rPr>
              <a:t>Virtual link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F28F568-A280-49C6-8EDD-189C747CEC4B}"/>
              </a:ext>
            </a:extLst>
          </p:cNvPr>
          <p:cNvSpPr/>
          <p:nvPr/>
        </p:nvSpPr>
        <p:spPr>
          <a:xfrm>
            <a:off x="3853495" y="4038273"/>
            <a:ext cx="2939423" cy="1332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7DA2282-E376-4C04-AA80-B9CA8C4A3C25}"/>
              </a:ext>
            </a:extLst>
          </p:cNvPr>
          <p:cNvSpPr txBox="1"/>
          <p:nvPr/>
        </p:nvSpPr>
        <p:spPr>
          <a:xfrm>
            <a:off x="4936722" y="2295317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Virtual NI</a:t>
            </a:r>
            <a:endParaRPr lang="zh-TW" altLang="en-US" sz="12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79D061-3B2D-4C69-9A8D-6CFB36D9BE8B}"/>
              </a:ext>
            </a:extLst>
          </p:cNvPr>
          <p:cNvSpPr/>
          <p:nvPr/>
        </p:nvSpPr>
        <p:spPr>
          <a:xfrm>
            <a:off x="2304595" y="2031256"/>
            <a:ext cx="1304231" cy="29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VNM handler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A8D4139-8720-4BB3-85BC-742F8E1EE10D}"/>
              </a:ext>
            </a:extLst>
          </p:cNvPr>
          <p:cNvSpPr/>
          <p:nvPr/>
        </p:nvSpPr>
        <p:spPr>
          <a:xfrm>
            <a:off x="2528618" y="2807543"/>
            <a:ext cx="887910" cy="1127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7561064B-C348-452C-8579-0794A4CFC9F9}"/>
              </a:ext>
            </a:extLst>
          </p:cNvPr>
          <p:cNvSpPr/>
          <p:nvPr/>
        </p:nvSpPr>
        <p:spPr>
          <a:xfrm>
            <a:off x="2707220" y="3037034"/>
            <a:ext cx="530706" cy="21388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host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8185A5B-D23A-4E86-89A8-E82D7D8B4ECB}"/>
              </a:ext>
            </a:extLst>
          </p:cNvPr>
          <p:cNvSpPr/>
          <p:nvPr/>
        </p:nvSpPr>
        <p:spPr>
          <a:xfrm>
            <a:off x="2707220" y="3341509"/>
            <a:ext cx="530706" cy="21388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hop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0E817F0-8011-44DB-8324-8FD7325E6A63}"/>
              </a:ext>
            </a:extLst>
          </p:cNvPr>
          <p:cNvSpPr/>
          <p:nvPr/>
        </p:nvSpPr>
        <p:spPr>
          <a:xfrm>
            <a:off x="2707220" y="3649570"/>
            <a:ext cx="530706" cy="21388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host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5083CB9-E03D-45C2-B5E2-AACE157BB643}"/>
              </a:ext>
            </a:extLst>
          </p:cNvPr>
          <p:cNvSpPr txBox="1"/>
          <p:nvPr/>
        </p:nvSpPr>
        <p:spPr>
          <a:xfrm>
            <a:off x="4897031" y="4011969"/>
            <a:ext cx="85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Physical NI</a:t>
            </a:r>
            <a:endParaRPr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590B80-FE61-4294-A154-B86FEDF03B61}"/>
              </a:ext>
            </a:extLst>
          </p:cNvPr>
          <p:cNvSpPr txBox="1"/>
          <p:nvPr/>
        </p:nvSpPr>
        <p:spPr>
          <a:xfrm>
            <a:off x="2615039" y="2776558"/>
            <a:ext cx="71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wildcard</a:t>
            </a:r>
            <a:endParaRPr lang="zh-TW" altLang="en-US" sz="12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29A3B8-EF76-489C-B596-63ED16F32534}"/>
              </a:ext>
            </a:extLst>
          </p:cNvPr>
          <p:cNvSpPr/>
          <p:nvPr/>
        </p:nvSpPr>
        <p:spPr>
          <a:xfrm>
            <a:off x="2516844" y="4025344"/>
            <a:ext cx="887910" cy="224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LITE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169C5E9-9D87-48A6-BC39-64DC9143C5C7}"/>
              </a:ext>
            </a:extLst>
          </p:cNvPr>
          <p:cNvSpPr/>
          <p:nvPr/>
        </p:nvSpPr>
        <p:spPr>
          <a:xfrm>
            <a:off x="2304595" y="2508478"/>
            <a:ext cx="1304231" cy="1826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526A067-379F-4DDC-8DAC-116E24938F0B}"/>
              </a:ext>
            </a:extLst>
          </p:cNvPr>
          <p:cNvSpPr txBox="1"/>
          <p:nvPr/>
        </p:nvSpPr>
        <p:spPr>
          <a:xfrm>
            <a:off x="2499161" y="2483278"/>
            <a:ext cx="917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Scalability</a:t>
            </a:r>
            <a:endParaRPr lang="zh-TW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A08F690-D72C-473D-9020-3D20CB24D5C1}"/>
              </a:ext>
            </a:extLst>
          </p:cNvPr>
          <p:cNvSpPr/>
          <p:nvPr/>
        </p:nvSpPr>
        <p:spPr>
          <a:xfrm>
            <a:off x="2304594" y="4485212"/>
            <a:ext cx="1304231" cy="965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C986D8E-D3E4-4429-85F7-A59C7143779F}"/>
              </a:ext>
            </a:extLst>
          </p:cNvPr>
          <p:cNvSpPr txBox="1"/>
          <p:nvPr/>
        </p:nvSpPr>
        <p:spPr>
          <a:xfrm>
            <a:off x="2328910" y="4428909"/>
            <a:ext cx="126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VM migration support</a:t>
            </a:r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18DBB68-377E-48CE-9673-9B832B588696}"/>
              </a:ext>
            </a:extLst>
          </p:cNvPr>
          <p:cNvSpPr/>
          <p:nvPr/>
        </p:nvSpPr>
        <p:spPr>
          <a:xfrm>
            <a:off x="2381122" y="4915087"/>
            <a:ext cx="1151174" cy="4162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LITE reconfiguration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4645DE0-27BB-43BE-B74D-C92F3E9859A2}"/>
              </a:ext>
            </a:extLst>
          </p:cNvPr>
          <p:cNvSpPr/>
          <p:nvPr/>
        </p:nvSpPr>
        <p:spPr>
          <a:xfrm>
            <a:off x="3728848" y="2031256"/>
            <a:ext cx="3189981" cy="3419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F83A40D-06DD-44C6-84C3-22ADC3557169}"/>
              </a:ext>
            </a:extLst>
          </p:cNvPr>
          <p:cNvSpPr txBox="1"/>
          <p:nvPr/>
        </p:nvSpPr>
        <p:spPr>
          <a:xfrm>
            <a:off x="4883978" y="2009515"/>
            <a:ext cx="8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Flexibility</a:t>
            </a:r>
            <a:endParaRPr lang="zh-TW" altLang="en-US" sz="1200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604FEBC-1CC6-4A80-BFAF-0D25EA37FFFD}"/>
              </a:ext>
            </a:extLst>
          </p:cNvPr>
          <p:cNvSpPr/>
          <p:nvPr/>
        </p:nvSpPr>
        <p:spPr>
          <a:xfrm>
            <a:off x="5091664" y="1244153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</a:t>
            </a:r>
            <a:endParaRPr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E23B722-59B4-4182-9642-C1AB9E905EEA}"/>
              </a:ext>
            </a:extLst>
          </p:cNvPr>
          <p:cNvGrpSpPr/>
          <p:nvPr/>
        </p:nvGrpSpPr>
        <p:grpSpPr>
          <a:xfrm>
            <a:off x="2716782" y="1195018"/>
            <a:ext cx="613325" cy="526101"/>
            <a:chOff x="1039982" y="1675746"/>
            <a:chExt cx="775081" cy="656366"/>
          </a:xfrm>
        </p:grpSpPr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E8EFFBDA-6CA7-4765-8A42-49C089A80747}"/>
                </a:ext>
              </a:extLst>
            </p:cNvPr>
            <p:cNvSpPr/>
            <p:nvPr/>
          </p:nvSpPr>
          <p:spPr>
            <a:xfrm>
              <a:off x="1039982" y="1961250"/>
              <a:ext cx="775081" cy="370862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45601C8A-70D8-4734-A80C-37324A496FCE}"/>
                </a:ext>
              </a:extLst>
            </p:cNvPr>
            <p:cNvSpPr/>
            <p:nvPr/>
          </p:nvSpPr>
          <p:spPr>
            <a:xfrm>
              <a:off x="1187150" y="1675746"/>
              <a:ext cx="480747" cy="47093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2ED4D72-4FC6-40AF-88BC-0CD86668C4BA}"/>
              </a:ext>
            </a:extLst>
          </p:cNvPr>
          <p:cNvSpPr txBox="1"/>
          <p:nvPr/>
        </p:nvSpPr>
        <p:spPr>
          <a:xfrm>
            <a:off x="1490348" y="1280324"/>
            <a:ext cx="121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VN manager</a:t>
            </a:r>
            <a:endParaRPr lang="zh-TW" altLang="en-US" sz="1600" dirty="0"/>
          </a:p>
        </p:txBody>
      </p:sp>
      <p:pic>
        <p:nvPicPr>
          <p:cNvPr id="48" name="Picture 18" descr="multi_router_RND_Gray_SM">
            <a:extLst>
              <a:ext uri="{FF2B5EF4-FFF2-40B4-BE49-F238E27FC236}">
                <a16:creationId xmlns:a16="http://schemas.microsoft.com/office/drawing/2014/main" id="{638AE241-E9B9-417F-AA3B-B2D198FC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5127" y="5759660"/>
            <a:ext cx="644594" cy="442289"/>
          </a:xfrm>
          <a:prstGeom prst="rect">
            <a:avLst/>
          </a:prstGeom>
          <a:noFill/>
        </p:spPr>
      </p:pic>
      <p:pic>
        <p:nvPicPr>
          <p:cNvPr id="49" name="Picture 18" descr="multi_router_RND_Gray_SM">
            <a:extLst>
              <a:ext uri="{FF2B5EF4-FFF2-40B4-BE49-F238E27FC236}">
                <a16:creationId xmlns:a16="http://schemas.microsoft.com/office/drawing/2014/main" id="{0CCD2361-969A-44DA-BE34-E9778B7F8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6094" y="5753531"/>
            <a:ext cx="644594" cy="442289"/>
          </a:xfrm>
          <a:prstGeom prst="rect">
            <a:avLst/>
          </a:prstGeom>
          <a:noFill/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37ABF7FB-D5B0-4C75-A577-DE6990D368B3}"/>
              </a:ext>
            </a:extLst>
          </p:cNvPr>
          <p:cNvSpPr txBox="1"/>
          <p:nvPr/>
        </p:nvSpPr>
        <p:spPr>
          <a:xfrm>
            <a:off x="3673359" y="5682287"/>
            <a:ext cx="129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OpenFlow Switch</a:t>
            </a:r>
            <a:endParaRPr lang="zh-TW" altLang="en-US" sz="16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4F99D72-1F83-44E8-8DA0-E2587ABF9A3A}"/>
              </a:ext>
            </a:extLst>
          </p:cNvPr>
          <p:cNvSpPr txBox="1"/>
          <p:nvPr/>
        </p:nvSpPr>
        <p:spPr>
          <a:xfrm>
            <a:off x="6147403" y="5710563"/>
            <a:ext cx="129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/>
              <a:t>White-box Switch</a:t>
            </a:r>
            <a:endParaRPr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70B25B1-124A-40F5-9FCA-99738B14564C}"/>
              </a:ext>
            </a:extLst>
          </p:cNvPr>
          <p:cNvSpPr txBox="1"/>
          <p:nvPr/>
        </p:nvSpPr>
        <p:spPr>
          <a:xfrm>
            <a:off x="1656559" y="5818284"/>
            <a:ext cx="17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Physical network</a:t>
            </a:r>
            <a:endParaRPr lang="zh-TW" altLang="en-US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B56F5F1B-D822-44C9-B479-E183E162193C}"/>
              </a:ext>
            </a:extLst>
          </p:cNvPr>
          <p:cNvCxnSpPr>
            <a:stCxn id="22" idx="2"/>
            <a:endCxn id="48" idx="0"/>
          </p:cNvCxnSpPr>
          <p:nvPr/>
        </p:nvCxnSpPr>
        <p:spPr>
          <a:xfrm>
            <a:off x="4584426" y="5218285"/>
            <a:ext cx="562998" cy="541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CF2A278-4606-470C-86FE-2C02FD0F7AA6}"/>
              </a:ext>
            </a:extLst>
          </p:cNvPr>
          <p:cNvCxnSpPr>
            <a:cxnSpLocks/>
            <a:stCxn id="23" idx="2"/>
            <a:endCxn id="49" idx="0"/>
          </p:cNvCxnSpPr>
          <p:nvPr/>
        </p:nvCxnSpPr>
        <p:spPr>
          <a:xfrm flipH="1">
            <a:off x="5928391" y="5218284"/>
            <a:ext cx="140138" cy="53524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E7A1D0E-3831-4E3D-87F0-40D9FC3F9D23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26868" y="1770616"/>
            <a:ext cx="961211" cy="80775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C3F1E5A9-7966-437B-82FE-2B533AB2D12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969189" y="1764631"/>
            <a:ext cx="150357" cy="81374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A44E086A-D447-45D6-BD67-07145722E369}"/>
              </a:ext>
            </a:extLst>
          </p:cNvPr>
          <p:cNvCxnSpPr>
            <a:cxnSpLocks/>
            <a:stCxn id="45" idx="3"/>
            <a:endCxn id="28" idx="0"/>
          </p:cNvCxnSpPr>
          <p:nvPr/>
        </p:nvCxnSpPr>
        <p:spPr>
          <a:xfrm flipH="1">
            <a:off x="2956711" y="1721119"/>
            <a:ext cx="66734" cy="3101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C1D5B10-728F-42EE-955B-DFD1F2EB20E7}"/>
              </a:ext>
            </a:extLst>
          </p:cNvPr>
          <p:cNvCxnSpPr>
            <a:cxnSpLocks/>
            <a:stCxn id="19" idx="2"/>
            <a:endCxn id="34" idx="0"/>
          </p:cNvCxnSpPr>
          <p:nvPr/>
        </p:nvCxnSpPr>
        <p:spPr>
          <a:xfrm flipH="1">
            <a:off x="5323206" y="3844988"/>
            <a:ext cx="3600" cy="16698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C3AD2C45-2B1E-4D98-A1CE-F16A25EBFE25}"/>
              </a:ext>
            </a:extLst>
          </p:cNvPr>
          <p:cNvCxnSpPr>
            <a:cxnSpLocks/>
          </p:cNvCxnSpPr>
          <p:nvPr/>
        </p:nvCxnSpPr>
        <p:spPr>
          <a:xfrm flipH="1">
            <a:off x="5319216" y="3395775"/>
            <a:ext cx="3600" cy="16698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1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21137-06BA-4413-8007-D9EDC6EB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NI</a:t>
            </a:r>
            <a:r>
              <a:rPr lang="zh-TW" altLang="en-US" dirty="0"/>
              <a:t> </a:t>
            </a:r>
            <a:r>
              <a:rPr lang="en-US" altLang="zh-TW" dirty="0"/>
              <a:t>Layer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BA8319B-662D-4AEC-8311-9A5DB33F298E}"/>
              </a:ext>
            </a:extLst>
          </p:cNvPr>
          <p:cNvSpPr/>
          <p:nvPr/>
        </p:nvSpPr>
        <p:spPr>
          <a:xfrm>
            <a:off x="3842377" y="2829635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</a:t>
            </a:r>
            <a:endParaRPr lang="zh-TW" altLang="en-US" dirty="0"/>
          </a:p>
        </p:txBody>
      </p:sp>
      <p:pic>
        <p:nvPicPr>
          <p:cNvPr id="5" name="Picture 2" descr="ONOS 開發環境（OSX, Ubuntu） – Takeshi's Blog">
            <a:extLst>
              <a:ext uri="{FF2B5EF4-FFF2-40B4-BE49-F238E27FC236}">
                <a16:creationId xmlns:a16="http://schemas.microsoft.com/office/drawing/2014/main" id="{9DE11B94-17F3-4C03-907C-CB527395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92" y="1415752"/>
            <a:ext cx="1583521" cy="10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penDaylight - 維基百科，自由的百科全書">
            <a:extLst>
              <a:ext uri="{FF2B5EF4-FFF2-40B4-BE49-F238E27FC236}">
                <a16:creationId xmlns:a16="http://schemas.microsoft.com/office/drawing/2014/main" id="{A7F4CFCA-B021-4AA4-84B4-F96283BE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62" y="1462367"/>
            <a:ext cx="2300850" cy="9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DN LAB2- Ryu train. 最近看到一個練習SDN的好網站,https://wiki ...">
            <a:extLst>
              <a:ext uri="{FF2B5EF4-FFF2-40B4-BE49-F238E27FC236}">
                <a16:creationId xmlns:a16="http://schemas.microsoft.com/office/drawing/2014/main" id="{2721757F-4F80-4B0B-931D-712B94291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432" y="1282045"/>
            <a:ext cx="1694305" cy="13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loodlight OpenFlow Contoller - Updated Overview">
            <a:extLst>
              <a:ext uri="{FF2B5EF4-FFF2-40B4-BE49-F238E27FC236}">
                <a16:creationId xmlns:a16="http://schemas.microsoft.com/office/drawing/2014/main" id="{CB0CC7FC-738F-40AA-A1FA-CB51E2E2B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t="18778" r="18872" b="29757"/>
          <a:stretch/>
        </p:blipFill>
        <p:spPr bwMode="auto">
          <a:xfrm>
            <a:off x="6874596" y="1462367"/>
            <a:ext cx="1694305" cy="10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C60C33B-B1F6-43CC-A2DB-2097C430012C}"/>
              </a:ext>
            </a:extLst>
          </p:cNvPr>
          <p:cNvSpPr/>
          <p:nvPr/>
        </p:nvSpPr>
        <p:spPr>
          <a:xfrm>
            <a:off x="3502259" y="3832333"/>
            <a:ext cx="2249305" cy="372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Control channel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406333-F21A-4AE6-9A24-6C70C1FCC109}"/>
              </a:ext>
            </a:extLst>
          </p:cNvPr>
          <p:cNvSpPr/>
          <p:nvPr/>
        </p:nvSpPr>
        <p:spPr>
          <a:xfrm>
            <a:off x="3502259" y="4610850"/>
            <a:ext cx="2249305" cy="372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handler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DE2B8F-837B-4B6C-8C4B-4D5502033CFF}"/>
              </a:ext>
            </a:extLst>
          </p:cNvPr>
          <p:cNvSpPr/>
          <p:nvPr/>
        </p:nvSpPr>
        <p:spPr>
          <a:xfrm>
            <a:off x="3182740" y="3480999"/>
            <a:ext cx="2778520" cy="16521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DF4CCB-C8A4-4945-8397-5A01165BEFAB}"/>
              </a:ext>
            </a:extLst>
          </p:cNvPr>
          <p:cNvSpPr txBox="1"/>
          <p:nvPr/>
        </p:nvSpPr>
        <p:spPr>
          <a:xfrm>
            <a:off x="3218060" y="3463966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vSwitch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836AA6-DC16-4D1D-B6E6-B135E44D48A0}"/>
              </a:ext>
            </a:extLst>
          </p:cNvPr>
          <p:cNvSpPr txBox="1"/>
          <p:nvPr/>
        </p:nvSpPr>
        <p:spPr>
          <a:xfrm>
            <a:off x="3938652" y="568654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NI mapping</a:t>
            </a:r>
            <a:endParaRPr lang="zh-TW" altLang="en-US" dirty="0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1A02A2F2-2CC7-4ABE-84B0-613546B95B91}"/>
              </a:ext>
            </a:extLst>
          </p:cNvPr>
          <p:cNvSpPr/>
          <p:nvPr/>
        </p:nvSpPr>
        <p:spPr>
          <a:xfrm>
            <a:off x="4329682" y="3399461"/>
            <a:ext cx="484632" cy="41721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B2E8B155-7FBE-4AD5-A390-47300B338537}"/>
              </a:ext>
            </a:extLst>
          </p:cNvPr>
          <p:cNvSpPr/>
          <p:nvPr/>
        </p:nvSpPr>
        <p:spPr>
          <a:xfrm>
            <a:off x="4329682" y="4199399"/>
            <a:ext cx="484632" cy="41721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E204B2E5-4D05-4CC3-8260-1C0CBD6CBE83}"/>
              </a:ext>
            </a:extLst>
          </p:cNvPr>
          <p:cNvSpPr/>
          <p:nvPr/>
        </p:nvSpPr>
        <p:spPr>
          <a:xfrm>
            <a:off x="4329682" y="5291659"/>
            <a:ext cx="484632" cy="41721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19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DE8D4-BD1A-4927-A11B-65BA7616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 Mapping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DD2F6C-3E52-4786-85CC-02A3914E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14505" cy="4694639"/>
          </a:xfrm>
        </p:spPr>
        <p:txBody>
          <a:bodyPr/>
          <a:lstStyle/>
          <a:p>
            <a:r>
              <a:rPr lang="en-US" altLang="zh-TW" dirty="0"/>
              <a:t>Controllers install forwarding rules into virtual switches</a:t>
            </a:r>
          </a:p>
          <a:p>
            <a:r>
              <a:rPr lang="en-US" altLang="zh-TW" dirty="0"/>
              <a:t>NI mapping layer maps the forwarding rules to physical switches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52CD08-08C5-4C19-8E4D-267187C50928}"/>
              </a:ext>
            </a:extLst>
          </p:cNvPr>
          <p:cNvSpPr/>
          <p:nvPr/>
        </p:nvSpPr>
        <p:spPr>
          <a:xfrm>
            <a:off x="5189776" y="2454846"/>
            <a:ext cx="2249305" cy="372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vSwitch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FA38EC-FD58-4C1F-BA8C-E02F140E5B56}"/>
              </a:ext>
            </a:extLst>
          </p:cNvPr>
          <p:cNvSpPr/>
          <p:nvPr/>
        </p:nvSpPr>
        <p:spPr>
          <a:xfrm>
            <a:off x="5189776" y="4590904"/>
            <a:ext cx="2249305" cy="372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Physical layer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565A2B-1373-4032-AE8E-0DADE61081D2}"/>
              </a:ext>
            </a:extLst>
          </p:cNvPr>
          <p:cNvSpPr/>
          <p:nvPr/>
        </p:nvSpPr>
        <p:spPr>
          <a:xfrm>
            <a:off x="4925169" y="3218060"/>
            <a:ext cx="2778520" cy="96142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NI Mapping Layer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120471-5989-485A-93AD-20CC9F335840}"/>
              </a:ext>
            </a:extLst>
          </p:cNvPr>
          <p:cNvSpPr txBox="1"/>
          <p:nvPr/>
        </p:nvSpPr>
        <p:spPr>
          <a:xfrm>
            <a:off x="5434828" y="1763692"/>
            <a:ext cx="175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Forwarding rules</a:t>
            </a:r>
            <a:endParaRPr lang="zh-TW" altLang="en-US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13A7392A-249A-484D-8768-56ED49EC8A21}"/>
              </a:ext>
            </a:extLst>
          </p:cNvPr>
          <p:cNvSpPr/>
          <p:nvPr/>
        </p:nvSpPr>
        <p:spPr>
          <a:xfrm>
            <a:off x="6072112" y="2182918"/>
            <a:ext cx="484632" cy="22203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CC62F9B5-91B0-4A91-9553-A99F580EAD04}"/>
              </a:ext>
            </a:extLst>
          </p:cNvPr>
          <p:cNvSpPr/>
          <p:nvPr/>
        </p:nvSpPr>
        <p:spPr>
          <a:xfrm>
            <a:off x="6072112" y="2911848"/>
            <a:ext cx="484632" cy="22203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7D0201F0-6A4E-441C-BBC4-FD6ACB2609C0}"/>
              </a:ext>
            </a:extLst>
          </p:cNvPr>
          <p:cNvSpPr/>
          <p:nvPr/>
        </p:nvSpPr>
        <p:spPr>
          <a:xfrm>
            <a:off x="6072112" y="4281163"/>
            <a:ext cx="484632" cy="22203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01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D2D2F-79DD-4C7F-8693-48BD9C69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Physical NI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8CAC05-A43F-40BE-8448-030C15AF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23082"/>
          </a:xfrm>
        </p:spPr>
        <p:txBody>
          <a:bodyPr/>
          <a:lstStyle/>
          <a:p>
            <a:r>
              <a:rPr lang="en-US" altLang="zh-TW" dirty="0"/>
              <a:t>Abstraction modules for different protocols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BC8D8DF-AD6C-44D4-BF98-AC941F536DEA}"/>
              </a:ext>
            </a:extLst>
          </p:cNvPr>
          <p:cNvSpPr/>
          <p:nvPr/>
        </p:nvSpPr>
        <p:spPr>
          <a:xfrm>
            <a:off x="799281" y="2766844"/>
            <a:ext cx="1667570" cy="1035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OpenFlow 1.0 abstraction 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3AF1119-BEA1-4730-8A0E-B0D462CC2502}"/>
              </a:ext>
            </a:extLst>
          </p:cNvPr>
          <p:cNvSpPr/>
          <p:nvPr/>
        </p:nvSpPr>
        <p:spPr>
          <a:xfrm>
            <a:off x="2758571" y="2766844"/>
            <a:ext cx="1667570" cy="1035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OpenFlow 1.3 abstraction 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2F87E1B-A928-441A-B379-0BD2C33C7201}"/>
              </a:ext>
            </a:extLst>
          </p:cNvPr>
          <p:cNvSpPr/>
          <p:nvPr/>
        </p:nvSpPr>
        <p:spPr>
          <a:xfrm>
            <a:off x="4717861" y="2766844"/>
            <a:ext cx="1667570" cy="1035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P4 abstraction 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6FCFB9D-532C-4114-9454-C6C3D94A2686}"/>
              </a:ext>
            </a:extLst>
          </p:cNvPr>
          <p:cNvSpPr/>
          <p:nvPr/>
        </p:nvSpPr>
        <p:spPr>
          <a:xfrm>
            <a:off x="6677151" y="2766844"/>
            <a:ext cx="1667570" cy="1035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White-box abstraction </a:t>
            </a:r>
            <a:endParaRPr lang="zh-TW" altLang="en-US" dirty="0"/>
          </a:p>
        </p:txBody>
      </p:sp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102B020D-BEB0-4A5E-9CFE-FDA4AC4D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923" y="4917965"/>
            <a:ext cx="1076285" cy="738494"/>
          </a:xfrm>
          <a:prstGeom prst="rect">
            <a:avLst/>
          </a:prstGeom>
          <a:noFill/>
        </p:spPr>
      </p:pic>
      <p:pic>
        <p:nvPicPr>
          <p:cNvPr id="9" name="Picture 18" descr="multi_router_RND_Gray_SM">
            <a:extLst>
              <a:ext uri="{FF2B5EF4-FFF2-40B4-BE49-F238E27FC236}">
                <a16:creationId xmlns:a16="http://schemas.microsoft.com/office/drawing/2014/main" id="{6B22BA35-0239-47E7-B5E7-71CD29BB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4213" y="4917965"/>
            <a:ext cx="1076285" cy="738494"/>
          </a:xfrm>
          <a:prstGeom prst="rect">
            <a:avLst/>
          </a:prstGeom>
          <a:noFill/>
        </p:spPr>
      </p:pic>
      <p:pic>
        <p:nvPicPr>
          <p:cNvPr id="10" name="Picture 18" descr="multi_router_RND_Gray_SM">
            <a:extLst>
              <a:ext uri="{FF2B5EF4-FFF2-40B4-BE49-F238E27FC236}">
                <a16:creationId xmlns:a16="http://schemas.microsoft.com/office/drawing/2014/main" id="{65750489-1240-467D-82D1-099E3ED14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3503" y="4917965"/>
            <a:ext cx="1076285" cy="738494"/>
          </a:xfrm>
          <a:prstGeom prst="rect">
            <a:avLst/>
          </a:prstGeom>
          <a:noFill/>
        </p:spPr>
      </p:pic>
      <p:pic>
        <p:nvPicPr>
          <p:cNvPr id="11" name="Picture 18" descr="multi_router_RND_Gray_SM">
            <a:extLst>
              <a:ext uri="{FF2B5EF4-FFF2-40B4-BE49-F238E27FC236}">
                <a16:creationId xmlns:a16="http://schemas.microsoft.com/office/drawing/2014/main" id="{4B2276D1-4770-4A4F-BC35-66E6FD7C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2792" y="4917965"/>
            <a:ext cx="1076285" cy="738494"/>
          </a:xfrm>
          <a:prstGeom prst="rect">
            <a:avLst/>
          </a:prstGeom>
          <a:noFill/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66922CE-3F43-4532-A340-39E0EB975588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1633066" y="3802806"/>
            <a:ext cx="0" cy="11151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4A8434A-7011-4230-A9F4-630A2D27FBAA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592356" y="3802806"/>
            <a:ext cx="0" cy="11151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C4FB4F6-2F8E-46A0-B84E-7889C2C0936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5551646" y="3802806"/>
            <a:ext cx="0" cy="11151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1D82597-C236-40E6-B8BD-783648CB025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7510935" y="3802806"/>
            <a:ext cx="1" cy="111515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32D83A5-2A97-4788-8CF6-24410D69704A}"/>
              </a:ext>
            </a:extLst>
          </p:cNvPr>
          <p:cNvSpPr/>
          <p:nvPr/>
        </p:nvSpPr>
        <p:spPr>
          <a:xfrm>
            <a:off x="889257" y="5630761"/>
            <a:ext cx="148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OpenFlow 1.0 switch 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6DD24F3-87CA-4502-89E9-1F77BDBAC1E8}"/>
              </a:ext>
            </a:extLst>
          </p:cNvPr>
          <p:cNvSpPr/>
          <p:nvPr/>
        </p:nvSpPr>
        <p:spPr>
          <a:xfrm>
            <a:off x="2848547" y="5630760"/>
            <a:ext cx="148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OpenFlow 1.3 switch 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D32707-3E9C-4AEB-B4B9-352D605B9AB2}"/>
              </a:ext>
            </a:extLst>
          </p:cNvPr>
          <p:cNvSpPr/>
          <p:nvPr/>
        </p:nvSpPr>
        <p:spPr>
          <a:xfrm>
            <a:off x="4807837" y="5769259"/>
            <a:ext cx="1487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P4 switch 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9EE5855-E707-42A9-A242-E415F27F5E0B}"/>
              </a:ext>
            </a:extLst>
          </p:cNvPr>
          <p:cNvSpPr/>
          <p:nvPr/>
        </p:nvSpPr>
        <p:spPr>
          <a:xfrm>
            <a:off x="6767126" y="5656459"/>
            <a:ext cx="1487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White-box switch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79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79BCC-2695-45ED-894C-821B85CE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Scalability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04DD2-53E0-49E1-8922-AA5A46D1E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88205"/>
          </a:xfrm>
        </p:spPr>
        <p:txBody>
          <a:bodyPr/>
          <a:lstStyle/>
          <a:p>
            <a:r>
              <a:rPr lang="en-US" altLang="zh-TW" dirty="0"/>
              <a:t>Reduce the number of forwarding rules to save TCAM space as well as control messages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E2DCDFF-DFAF-4E74-A0AD-5823EBBD517B}"/>
              </a:ext>
            </a:extLst>
          </p:cNvPr>
          <p:cNvSpPr/>
          <p:nvPr/>
        </p:nvSpPr>
        <p:spPr>
          <a:xfrm>
            <a:off x="1772548" y="3071285"/>
            <a:ext cx="1667570" cy="4944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Wildcard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35A4BA-CA93-46A5-A48D-DF7984C9CA6A}"/>
              </a:ext>
            </a:extLst>
          </p:cNvPr>
          <p:cNvSpPr txBox="1"/>
          <p:nvPr/>
        </p:nvSpPr>
        <p:spPr>
          <a:xfrm>
            <a:off x="1398310" y="381850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192.168.1.1/24, port 80</a:t>
            </a:r>
          </a:p>
          <a:p>
            <a:r>
              <a:rPr lang="en-US" altLang="zh-TW" dirty="0"/>
              <a:t>10.1.1.1/24, port 80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DB73A3-5CC4-41DA-A6AA-7E025B8987F0}"/>
              </a:ext>
            </a:extLst>
          </p:cNvPr>
          <p:cNvSpPr txBox="1"/>
          <p:nvPr/>
        </p:nvSpPr>
        <p:spPr>
          <a:xfrm>
            <a:off x="2057144" y="5025602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*, port 80</a:t>
            </a:r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838288AE-1370-48AE-B57B-72D79E9806B0}"/>
              </a:ext>
            </a:extLst>
          </p:cNvPr>
          <p:cNvSpPr/>
          <p:nvPr/>
        </p:nvSpPr>
        <p:spPr>
          <a:xfrm>
            <a:off x="2291887" y="4532905"/>
            <a:ext cx="48463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6C5B6C-A594-4AAF-9115-BB4DF10CA5B3}"/>
              </a:ext>
            </a:extLst>
          </p:cNvPr>
          <p:cNvSpPr/>
          <p:nvPr/>
        </p:nvSpPr>
        <p:spPr>
          <a:xfrm>
            <a:off x="5751300" y="3070501"/>
            <a:ext cx="1667570" cy="4944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LITE</a:t>
            </a:r>
            <a:endParaRPr lang="zh-TW" altLang="en-US" dirty="0"/>
          </a:p>
        </p:txBody>
      </p:sp>
      <p:pic>
        <p:nvPicPr>
          <p:cNvPr id="9" name="Picture 18" descr="multi_router_RND_Gray_SM">
            <a:extLst>
              <a:ext uri="{FF2B5EF4-FFF2-40B4-BE49-F238E27FC236}">
                <a16:creationId xmlns:a16="http://schemas.microsoft.com/office/drawing/2014/main" id="{6E1FB638-1177-4DF0-B453-F2DFFE282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1199" y="4531118"/>
            <a:ext cx="720664" cy="494484"/>
          </a:xfrm>
          <a:prstGeom prst="rect">
            <a:avLst/>
          </a:prstGeom>
          <a:noFill/>
        </p:spPr>
      </p:pic>
      <p:pic>
        <p:nvPicPr>
          <p:cNvPr id="10" name="Picture 18" descr="multi_router_RND_Gray_SM">
            <a:extLst>
              <a:ext uri="{FF2B5EF4-FFF2-40B4-BE49-F238E27FC236}">
                <a16:creationId xmlns:a16="http://schemas.microsoft.com/office/drawing/2014/main" id="{814AF620-D1B7-4BFF-901F-6C2C76BF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8819" y="4531118"/>
            <a:ext cx="720664" cy="494484"/>
          </a:xfrm>
          <a:prstGeom prst="rect">
            <a:avLst/>
          </a:prstGeom>
          <a:noFill/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F702DE4-D073-4466-BE91-53EB3DBBE58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011863" y="4778360"/>
            <a:ext cx="9269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5EE3B07-51F2-4084-96C2-C4A3C154248B}"/>
              </a:ext>
            </a:extLst>
          </p:cNvPr>
          <p:cNvGrpSpPr/>
          <p:nvPr/>
        </p:nvGrpSpPr>
        <p:grpSpPr>
          <a:xfrm>
            <a:off x="4445645" y="4141669"/>
            <a:ext cx="539446" cy="249203"/>
            <a:chOff x="4751753" y="4045412"/>
            <a:chExt cx="539446" cy="249203"/>
          </a:xfrm>
        </p:grpSpPr>
        <p:sp>
          <p:nvSpPr>
            <p:cNvPr id="14" name="立方體 13">
              <a:extLst>
                <a:ext uri="{FF2B5EF4-FFF2-40B4-BE49-F238E27FC236}">
                  <a16:creationId xmlns:a16="http://schemas.microsoft.com/office/drawing/2014/main" id="{E2FC6041-9DA2-42F4-8D11-C7E3C04AF03B}"/>
                </a:ext>
              </a:extLst>
            </p:cNvPr>
            <p:cNvSpPr/>
            <p:nvPr/>
          </p:nvSpPr>
          <p:spPr>
            <a:xfrm>
              <a:off x="4751753" y="4045412"/>
              <a:ext cx="539446" cy="249203"/>
            </a:xfrm>
            <a:prstGeom prst="cube">
              <a:avLst>
                <a:gd name="adj" fmla="val 650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D8C5107-0622-4136-BAB4-E82325BC949E}"/>
                </a:ext>
              </a:extLst>
            </p:cNvPr>
            <p:cNvSpPr/>
            <p:nvPr/>
          </p:nvSpPr>
          <p:spPr>
            <a:xfrm>
              <a:off x="4767392" y="4232254"/>
              <a:ext cx="249597" cy="4155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68BCE69-5D5C-4BC0-AC28-B1F1015AEFD4}"/>
              </a:ext>
            </a:extLst>
          </p:cNvPr>
          <p:cNvGrpSpPr/>
          <p:nvPr/>
        </p:nvGrpSpPr>
        <p:grpSpPr>
          <a:xfrm>
            <a:off x="4441158" y="5233651"/>
            <a:ext cx="539446" cy="249203"/>
            <a:chOff x="4751753" y="4045412"/>
            <a:chExt cx="539446" cy="249203"/>
          </a:xfrm>
        </p:grpSpPr>
        <p:sp>
          <p:nvSpPr>
            <p:cNvPr id="18" name="立方體 17">
              <a:extLst>
                <a:ext uri="{FF2B5EF4-FFF2-40B4-BE49-F238E27FC236}">
                  <a16:creationId xmlns:a16="http://schemas.microsoft.com/office/drawing/2014/main" id="{BD0E0B26-666E-4B34-B385-6D1C35E19DDE}"/>
                </a:ext>
              </a:extLst>
            </p:cNvPr>
            <p:cNvSpPr/>
            <p:nvPr/>
          </p:nvSpPr>
          <p:spPr>
            <a:xfrm>
              <a:off x="4751753" y="4045412"/>
              <a:ext cx="539446" cy="249203"/>
            </a:xfrm>
            <a:prstGeom prst="cube">
              <a:avLst>
                <a:gd name="adj" fmla="val 650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A7B5D3F-1BD1-4AA9-908B-AEF9FF46BEC1}"/>
                </a:ext>
              </a:extLst>
            </p:cNvPr>
            <p:cNvSpPr/>
            <p:nvPr/>
          </p:nvSpPr>
          <p:spPr>
            <a:xfrm>
              <a:off x="4767392" y="4232254"/>
              <a:ext cx="249597" cy="4155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C5AFBF35-6972-4EDE-8913-4D81177F6B53}"/>
              </a:ext>
            </a:extLst>
          </p:cNvPr>
          <p:cNvGrpSpPr/>
          <p:nvPr/>
        </p:nvGrpSpPr>
        <p:grpSpPr>
          <a:xfrm>
            <a:off x="8150618" y="4079308"/>
            <a:ext cx="539446" cy="249203"/>
            <a:chOff x="4751753" y="4045412"/>
            <a:chExt cx="539446" cy="249203"/>
          </a:xfrm>
        </p:grpSpPr>
        <p:sp>
          <p:nvSpPr>
            <p:cNvPr id="21" name="立方體 20">
              <a:extLst>
                <a:ext uri="{FF2B5EF4-FFF2-40B4-BE49-F238E27FC236}">
                  <a16:creationId xmlns:a16="http://schemas.microsoft.com/office/drawing/2014/main" id="{704E1D5E-802A-412B-8A31-2DB49796FD0E}"/>
                </a:ext>
              </a:extLst>
            </p:cNvPr>
            <p:cNvSpPr/>
            <p:nvPr/>
          </p:nvSpPr>
          <p:spPr>
            <a:xfrm>
              <a:off x="4751753" y="4045412"/>
              <a:ext cx="539446" cy="249203"/>
            </a:xfrm>
            <a:prstGeom prst="cube">
              <a:avLst>
                <a:gd name="adj" fmla="val 650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6923A0C-A4FC-4043-8DCD-F4388921476B}"/>
                </a:ext>
              </a:extLst>
            </p:cNvPr>
            <p:cNvSpPr/>
            <p:nvPr/>
          </p:nvSpPr>
          <p:spPr>
            <a:xfrm>
              <a:off x="4767392" y="4232254"/>
              <a:ext cx="249597" cy="4155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D52E677-F25D-441F-88C4-E36EEA82DBD1}"/>
              </a:ext>
            </a:extLst>
          </p:cNvPr>
          <p:cNvGrpSpPr/>
          <p:nvPr/>
        </p:nvGrpSpPr>
        <p:grpSpPr>
          <a:xfrm>
            <a:off x="8147354" y="5198747"/>
            <a:ext cx="539446" cy="249203"/>
            <a:chOff x="4751753" y="4045412"/>
            <a:chExt cx="539446" cy="249203"/>
          </a:xfrm>
        </p:grpSpPr>
        <p:sp>
          <p:nvSpPr>
            <p:cNvPr id="24" name="立方體 23">
              <a:extLst>
                <a:ext uri="{FF2B5EF4-FFF2-40B4-BE49-F238E27FC236}">
                  <a16:creationId xmlns:a16="http://schemas.microsoft.com/office/drawing/2014/main" id="{93362AF4-0881-4715-AEA0-F4F50292F07A}"/>
                </a:ext>
              </a:extLst>
            </p:cNvPr>
            <p:cNvSpPr/>
            <p:nvPr/>
          </p:nvSpPr>
          <p:spPr>
            <a:xfrm>
              <a:off x="4751753" y="4045412"/>
              <a:ext cx="539446" cy="249203"/>
            </a:xfrm>
            <a:prstGeom prst="cube">
              <a:avLst>
                <a:gd name="adj" fmla="val 650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FBEE09-8F7E-42B5-AEAF-694D821D9C7B}"/>
                </a:ext>
              </a:extLst>
            </p:cNvPr>
            <p:cNvSpPr/>
            <p:nvPr/>
          </p:nvSpPr>
          <p:spPr>
            <a:xfrm>
              <a:off x="4767392" y="4232254"/>
              <a:ext cx="249597" cy="41550"/>
            </a:xfrm>
            <a:prstGeom prst="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1B1E651-8F51-4DC7-B258-D0E74D356975}"/>
              </a:ext>
            </a:extLst>
          </p:cNvPr>
          <p:cNvCxnSpPr>
            <a:stCxn id="14" idx="4"/>
          </p:cNvCxnSpPr>
          <p:nvPr/>
        </p:nvCxnSpPr>
        <p:spPr>
          <a:xfrm>
            <a:off x="4823059" y="4347286"/>
            <a:ext cx="565229" cy="2443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EF8795B-7126-46FE-BB67-532FF925CE2D}"/>
              </a:ext>
            </a:extLst>
          </p:cNvPr>
          <p:cNvCxnSpPr>
            <a:stCxn id="18" idx="5"/>
          </p:cNvCxnSpPr>
          <p:nvPr/>
        </p:nvCxnSpPr>
        <p:spPr>
          <a:xfrm flipV="1">
            <a:off x="4980604" y="4956597"/>
            <a:ext cx="415533" cy="320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2230FC9-7FD7-4D04-BF55-C4A39FD33F9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613459" y="4286925"/>
            <a:ext cx="552798" cy="349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8D58DBA-F1EE-49B2-BB1B-BA39550E62B7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7582064" y="4956597"/>
            <a:ext cx="580929" cy="449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A2DDEB5-7677-4CFC-AE52-17482CEE4134}"/>
              </a:ext>
            </a:extLst>
          </p:cNvPr>
          <p:cNvSpPr txBox="1"/>
          <p:nvPr/>
        </p:nvSpPr>
        <p:spPr>
          <a:xfrm>
            <a:off x="4059422" y="382646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192.168.1.1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F8CF51-5901-4332-B133-3B90DF359CC9}"/>
              </a:ext>
            </a:extLst>
          </p:cNvPr>
          <p:cNvSpPr txBox="1"/>
          <p:nvPr/>
        </p:nvSpPr>
        <p:spPr>
          <a:xfrm>
            <a:off x="7765618" y="377185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192.168.1.2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E5AD9E7-D63E-44A6-8370-398AE38F3FB4}"/>
              </a:ext>
            </a:extLst>
          </p:cNvPr>
          <p:cNvSpPr txBox="1"/>
          <p:nvPr/>
        </p:nvSpPr>
        <p:spPr>
          <a:xfrm>
            <a:off x="7941146" y="557227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10.1.1.2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477E60-D84B-4BD8-8846-31E4A8C5C0F6}"/>
              </a:ext>
            </a:extLst>
          </p:cNvPr>
          <p:cNvSpPr txBox="1"/>
          <p:nvPr/>
        </p:nvSpPr>
        <p:spPr>
          <a:xfrm>
            <a:off x="4379283" y="557227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10.1.1.1</a:t>
            </a:r>
            <a:endParaRPr lang="zh-TW" altLang="en-US" dirty="0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52A7C070-03F9-4E2D-ACD0-1B9666BBBE02}"/>
              </a:ext>
            </a:extLst>
          </p:cNvPr>
          <p:cNvSpPr/>
          <p:nvPr/>
        </p:nvSpPr>
        <p:spPr>
          <a:xfrm>
            <a:off x="4030424" y="3771858"/>
            <a:ext cx="1385528" cy="223257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2A3E1138-86A5-4843-AC24-C68C35E40C19}"/>
              </a:ext>
            </a:extLst>
          </p:cNvPr>
          <p:cNvSpPr/>
          <p:nvPr/>
        </p:nvSpPr>
        <p:spPr>
          <a:xfrm>
            <a:off x="7719825" y="3785951"/>
            <a:ext cx="1385528" cy="223257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C56FD19-B03E-470F-96BC-FEBE70A16C70}"/>
              </a:ext>
            </a:extLst>
          </p:cNvPr>
          <p:cNvSpPr txBox="1"/>
          <p:nvPr/>
        </p:nvSpPr>
        <p:spPr>
          <a:xfrm>
            <a:off x="4273837" y="5988945"/>
            <a:ext cx="88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Group I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FE05218-15E0-4E52-BAF5-DC677B9808FE}"/>
              </a:ext>
            </a:extLst>
          </p:cNvPr>
          <p:cNvSpPr txBox="1"/>
          <p:nvPr/>
        </p:nvSpPr>
        <p:spPr>
          <a:xfrm>
            <a:off x="7994730" y="5995971"/>
            <a:ext cx="94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Group II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54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Discovery in OpenFlow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9E60-1B07-47DC-9C9B-9143AE85A861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1417638"/>
            <a:ext cx="6264696" cy="4761169"/>
          </a:xfrm>
        </p:spPr>
      </p:pic>
      <p:sp>
        <p:nvSpPr>
          <p:cNvPr id="3" name="矩形 2"/>
          <p:cNvSpPr/>
          <p:nvPr/>
        </p:nvSpPr>
        <p:spPr>
          <a:xfrm>
            <a:off x="4572000" y="3390901"/>
            <a:ext cx="565150" cy="1220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004574" y="3048001"/>
            <a:ext cx="1050026" cy="19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>
            <a:off x="3873950" y="2158026"/>
            <a:ext cx="412300" cy="784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4737376" y="2158026"/>
            <a:ext cx="531326" cy="760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3795949" y="3642739"/>
            <a:ext cx="417249" cy="716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2328838" y="3445511"/>
            <a:ext cx="417085" cy="802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圓角矩形圖說文字 19"/>
          <p:cNvSpPr/>
          <p:nvPr/>
        </p:nvSpPr>
        <p:spPr>
          <a:xfrm>
            <a:off x="1053074" y="1722264"/>
            <a:ext cx="1418532" cy="791876"/>
          </a:xfrm>
          <a:prstGeom prst="wedgeRoundRectCallout">
            <a:avLst>
              <a:gd name="adj1" fmla="val 145373"/>
              <a:gd name="adj2" fmla="val 1102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Broadcast the LLDP messages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圖說文字 20"/>
          <p:cNvSpPr/>
          <p:nvPr/>
        </p:nvSpPr>
        <p:spPr>
          <a:xfrm>
            <a:off x="5719828" y="1654251"/>
            <a:ext cx="1418532" cy="791876"/>
          </a:xfrm>
          <a:prstGeom prst="wedgeRoundRectCallout">
            <a:avLst>
              <a:gd name="adj1" fmla="val -87611"/>
              <a:gd name="adj2" fmla="val 635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Report the received LLDP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7B69D-56C4-49AA-BF6B-54B9E8B0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Topology Discovery</a:t>
            </a:r>
            <a:endParaRPr lang="zh-TW" altLang="en-US" dirty="0"/>
          </a:p>
        </p:txBody>
      </p:sp>
      <p:pic>
        <p:nvPicPr>
          <p:cNvPr id="4" name="Picture 18" descr="multi_router_RND_Gray_SM">
            <a:extLst>
              <a:ext uri="{FF2B5EF4-FFF2-40B4-BE49-F238E27FC236}">
                <a16:creationId xmlns:a16="http://schemas.microsoft.com/office/drawing/2014/main" id="{88E651F8-2E81-4E7F-9511-9975E6B2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969" y="5378436"/>
            <a:ext cx="488394" cy="335112"/>
          </a:xfrm>
          <a:prstGeom prst="rect">
            <a:avLst/>
          </a:prstGeom>
          <a:noFill/>
        </p:spPr>
      </p:pic>
      <p:pic>
        <p:nvPicPr>
          <p:cNvPr id="5" name="Picture 18" descr="multi_router_RND_Gray_SM">
            <a:extLst>
              <a:ext uri="{FF2B5EF4-FFF2-40B4-BE49-F238E27FC236}">
                <a16:creationId xmlns:a16="http://schemas.microsoft.com/office/drawing/2014/main" id="{49B535A8-5AEB-4BE5-85BA-C9AE2DE7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646" y="4948748"/>
            <a:ext cx="488394" cy="335112"/>
          </a:xfrm>
          <a:prstGeom prst="rect">
            <a:avLst/>
          </a:prstGeom>
          <a:noFill/>
        </p:spPr>
      </p:pic>
      <p:pic>
        <p:nvPicPr>
          <p:cNvPr id="6" name="Picture 18" descr="multi_router_RND_Gray_SM">
            <a:extLst>
              <a:ext uri="{FF2B5EF4-FFF2-40B4-BE49-F238E27FC236}">
                <a16:creationId xmlns:a16="http://schemas.microsoft.com/office/drawing/2014/main" id="{168E3513-8A4A-46F1-8BF7-BDEFA2398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14" y="4948748"/>
            <a:ext cx="488394" cy="335112"/>
          </a:xfrm>
          <a:prstGeom prst="rect">
            <a:avLst/>
          </a:prstGeom>
          <a:noFill/>
        </p:spPr>
      </p:pic>
      <p:pic>
        <p:nvPicPr>
          <p:cNvPr id="7" name="Picture 18" descr="multi_router_RND_Gray_SM">
            <a:extLst>
              <a:ext uri="{FF2B5EF4-FFF2-40B4-BE49-F238E27FC236}">
                <a16:creationId xmlns:a16="http://schemas.microsoft.com/office/drawing/2014/main" id="{47617DFF-8AF9-4CA7-BCDF-C7609641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862" y="5310412"/>
            <a:ext cx="488394" cy="335112"/>
          </a:xfrm>
          <a:prstGeom prst="rect">
            <a:avLst/>
          </a:prstGeom>
          <a:noFill/>
        </p:spPr>
      </p:pic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31D2F8E7-AFF2-442A-AE2F-EF1C498B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741" y="5899081"/>
            <a:ext cx="488394" cy="335112"/>
          </a:xfrm>
          <a:prstGeom prst="rect">
            <a:avLst/>
          </a:prstGeom>
          <a:noFill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F730792-3D79-4AFD-AC84-67ECE0D3BE34}"/>
              </a:ext>
            </a:extLst>
          </p:cNvPr>
          <p:cNvCxnSpPr>
            <a:endCxn id="8" idx="1"/>
          </p:cNvCxnSpPr>
          <p:nvPr/>
        </p:nvCxnSpPr>
        <p:spPr>
          <a:xfrm>
            <a:off x="2863551" y="5645524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8DF730B-C529-455C-A9FF-015DA6E95F1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863551" y="5116304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2A4EDC6-6931-4BF7-A08F-4215E126684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35040" y="5116304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1AB0C65-7B58-4C77-BFE6-80BB06498E6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918135" y="5477968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AB4A13D-0448-42BB-B9AF-42B9FF75517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555408" y="5116304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D568CBC-9497-4D53-9272-B5F22FA3C5DF}"/>
              </a:ext>
            </a:extLst>
          </p:cNvPr>
          <p:cNvCxnSpPr>
            <a:cxnSpLocks/>
          </p:cNvCxnSpPr>
          <p:nvPr/>
        </p:nvCxnSpPr>
        <p:spPr>
          <a:xfrm>
            <a:off x="4039809" y="5277573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383F1E9-9075-40C5-B097-8CAE65E3CB39}"/>
              </a:ext>
            </a:extLst>
          </p:cNvPr>
          <p:cNvCxnSpPr>
            <a:cxnSpLocks/>
          </p:cNvCxnSpPr>
          <p:nvPr/>
        </p:nvCxnSpPr>
        <p:spPr>
          <a:xfrm flipV="1">
            <a:off x="4827090" y="5277573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A057D22-55FF-4566-98D3-2958C1D3D6BB}"/>
              </a:ext>
            </a:extLst>
          </p:cNvPr>
          <p:cNvSpPr txBox="1"/>
          <p:nvPr/>
        </p:nvSpPr>
        <p:spPr>
          <a:xfrm>
            <a:off x="2261156" y="5125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9699C19-935F-4BAB-A02D-ED4939BBEA77}"/>
              </a:ext>
            </a:extLst>
          </p:cNvPr>
          <p:cNvSpPr txBox="1"/>
          <p:nvPr/>
        </p:nvSpPr>
        <p:spPr>
          <a:xfrm>
            <a:off x="3670790" y="4630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4087798-350B-4083-95FB-4B5A5D11A75D}"/>
              </a:ext>
            </a:extLst>
          </p:cNvPr>
          <p:cNvSpPr txBox="1"/>
          <p:nvPr/>
        </p:nvSpPr>
        <p:spPr>
          <a:xfrm>
            <a:off x="4525404" y="5567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0611578-23F5-4EE7-8CB1-862F54DBCA18}"/>
              </a:ext>
            </a:extLst>
          </p:cNvPr>
          <p:cNvSpPr txBox="1"/>
          <p:nvPr/>
        </p:nvSpPr>
        <p:spPr>
          <a:xfrm>
            <a:off x="5160532" y="4626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5F4A57A-DDEC-42D8-A50C-51E9F2A3123C}"/>
              </a:ext>
            </a:extLst>
          </p:cNvPr>
          <p:cNvSpPr txBox="1"/>
          <p:nvPr/>
        </p:nvSpPr>
        <p:spPr>
          <a:xfrm>
            <a:off x="6385876" y="5006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8D942BF-08BE-4B3E-A0E8-4FF2CC3C9861}"/>
              </a:ext>
            </a:extLst>
          </p:cNvPr>
          <p:cNvSpPr/>
          <p:nvPr/>
        </p:nvSpPr>
        <p:spPr>
          <a:xfrm>
            <a:off x="1697579" y="3127778"/>
            <a:ext cx="5806896" cy="4513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Libera Network Slicing Platform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700B76-4DD5-4C74-84CD-BFAFDC4849DC}"/>
              </a:ext>
            </a:extLst>
          </p:cNvPr>
          <p:cNvSpPr txBox="1"/>
          <p:nvPr/>
        </p:nvSpPr>
        <p:spPr>
          <a:xfrm>
            <a:off x="3646646" y="4349718"/>
            <a:ext cx="20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Topology discovery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2D9EB34-B5D4-48B8-BF4F-9F05C9782A6D}"/>
              </a:ext>
            </a:extLst>
          </p:cNvPr>
          <p:cNvSpPr/>
          <p:nvPr/>
        </p:nvSpPr>
        <p:spPr>
          <a:xfrm>
            <a:off x="3871404" y="1850895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</a:t>
            </a:r>
            <a:endParaRPr lang="zh-TW" altLang="en-US" dirty="0"/>
          </a:p>
        </p:txBody>
      </p:sp>
      <p:pic>
        <p:nvPicPr>
          <p:cNvPr id="24" name="Picture 18" descr="multi_router_RND_Gray_SM">
            <a:extLst>
              <a:ext uri="{FF2B5EF4-FFF2-40B4-BE49-F238E27FC236}">
                <a16:creationId xmlns:a16="http://schemas.microsoft.com/office/drawing/2014/main" id="{21E564BE-E430-4620-98F8-EFB7113D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7090" y="3949489"/>
            <a:ext cx="488394" cy="335112"/>
          </a:xfrm>
          <a:prstGeom prst="rect">
            <a:avLst/>
          </a:prstGeom>
          <a:noFill/>
        </p:spPr>
      </p:pic>
      <p:pic>
        <p:nvPicPr>
          <p:cNvPr id="25" name="Picture 18" descr="multi_router_RND_Gray_SM">
            <a:extLst>
              <a:ext uri="{FF2B5EF4-FFF2-40B4-BE49-F238E27FC236}">
                <a16:creationId xmlns:a16="http://schemas.microsoft.com/office/drawing/2014/main" id="{FC95D996-EADC-4CCB-A018-66EBF4C9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953" y="3951458"/>
            <a:ext cx="488394" cy="335112"/>
          </a:xfrm>
          <a:prstGeom prst="rect">
            <a:avLst/>
          </a:prstGeom>
          <a:noFill/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10A8BC0-8714-453D-A600-C4E2D8298C9C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 flipV="1">
            <a:off x="4345347" y="4117045"/>
            <a:ext cx="481743" cy="19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57624EE-1285-4114-BBA4-29A34BC34E42}"/>
              </a:ext>
            </a:extLst>
          </p:cNvPr>
          <p:cNvSpPr txBox="1"/>
          <p:nvPr/>
        </p:nvSpPr>
        <p:spPr>
          <a:xfrm>
            <a:off x="3910114" y="3651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EAED7C-EBEE-4E0B-918B-9F63A21E5D72}"/>
              </a:ext>
            </a:extLst>
          </p:cNvPr>
          <p:cNvSpPr txBox="1"/>
          <p:nvPr/>
        </p:nvSpPr>
        <p:spPr>
          <a:xfrm>
            <a:off x="4920444" y="3649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D2108D-3E3F-4B2D-8346-C2EEE40B48F5}"/>
              </a:ext>
            </a:extLst>
          </p:cNvPr>
          <p:cNvSpPr txBox="1"/>
          <p:nvPr/>
        </p:nvSpPr>
        <p:spPr>
          <a:xfrm>
            <a:off x="565123" y="4073593"/>
            <a:ext cx="16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Virtual Network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7388CF0-8ECC-487C-A04D-4F04185AE650}"/>
              </a:ext>
            </a:extLst>
          </p:cNvPr>
          <p:cNvSpPr txBox="1"/>
          <p:nvPr/>
        </p:nvSpPr>
        <p:spPr>
          <a:xfrm>
            <a:off x="446686" y="5276192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Physical Network</a:t>
            </a:r>
            <a:endParaRPr lang="zh-TW" altLang="en-US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588EEF1-C205-4407-9B97-6121ED016D6A}"/>
              </a:ext>
            </a:extLst>
          </p:cNvPr>
          <p:cNvCxnSpPr/>
          <p:nvPr/>
        </p:nvCxnSpPr>
        <p:spPr>
          <a:xfrm>
            <a:off x="4129771" y="2357150"/>
            <a:ext cx="0" cy="77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735FBE5F-D959-4934-B748-BA8620B9D090}"/>
              </a:ext>
            </a:extLst>
          </p:cNvPr>
          <p:cNvCxnSpPr/>
          <p:nvPr/>
        </p:nvCxnSpPr>
        <p:spPr>
          <a:xfrm flipV="1">
            <a:off x="5109514" y="2357150"/>
            <a:ext cx="0" cy="770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374BB4F-7078-42FA-BE7E-5E2DFDD20930}"/>
              </a:ext>
            </a:extLst>
          </p:cNvPr>
          <p:cNvSpPr txBox="1"/>
          <p:nvPr/>
        </p:nvSpPr>
        <p:spPr>
          <a:xfrm>
            <a:off x="2917451" y="2565621"/>
            <a:ext cx="1212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LLDP message</a:t>
            </a:r>
            <a:endParaRPr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0FA6562-D083-4E1F-A408-EE16E117987E}"/>
              </a:ext>
            </a:extLst>
          </p:cNvPr>
          <p:cNvSpPr txBox="1"/>
          <p:nvPr/>
        </p:nvSpPr>
        <p:spPr>
          <a:xfrm>
            <a:off x="5109513" y="2588574"/>
            <a:ext cx="2367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LLDP response from </a:t>
            </a:r>
            <a:r>
              <a:rPr lang="en-US" altLang="zh-TW" sz="1400" dirty="0" err="1"/>
              <a:t>vSwitch</a:t>
            </a:r>
            <a:r>
              <a:rPr lang="en-US" altLang="zh-TW" sz="1400" dirty="0"/>
              <a:t> 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5760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E8BF9-3393-4A5E-8E1E-12CAB948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Customized IP Address Ranges</a:t>
            </a:r>
            <a:endParaRPr lang="zh-TW" altLang="en-US" dirty="0"/>
          </a:p>
        </p:txBody>
      </p:sp>
      <p:pic>
        <p:nvPicPr>
          <p:cNvPr id="4" name="Picture 18" descr="multi_router_RND_Gray_SM">
            <a:extLst>
              <a:ext uri="{FF2B5EF4-FFF2-40B4-BE49-F238E27FC236}">
                <a16:creationId xmlns:a16="http://schemas.microsoft.com/office/drawing/2014/main" id="{9B7049F4-FB90-48FA-8ABF-F37EA15E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969" y="5378436"/>
            <a:ext cx="488394" cy="335112"/>
          </a:xfrm>
          <a:prstGeom prst="rect">
            <a:avLst/>
          </a:prstGeom>
          <a:noFill/>
        </p:spPr>
      </p:pic>
      <p:pic>
        <p:nvPicPr>
          <p:cNvPr id="5" name="Picture 18" descr="multi_router_RND_Gray_SM">
            <a:extLst>
              <a:ext uri="{FF2B5EF4-FFF2-40B4-BE49-F238E27FC236}">
                <a16:creationId xmlns:a16="http://schemas.microsoft.com/office/drawing/2014/main" id="{8D38E694-FC53-42E0-88F8-B9F78E9D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646" y="4948748"/>
            <a:ext cx="488394" cy="335112"/>
          </a:xfrm>
          <a:prstGeom prst="rect">
            <a:avLst/>
          </a:prstGeom>
          <a:noFill/>
        </p:spPr>
      </p:pic>
      <p:pic>
        <p:nvPicPr>
          <p:cNvPr id="6" name="Picture 18" descr="multi_router_RND_Gray_SM">
            <a:extLst>
              <a:ext uri="{FF2B5EF4-FFF2-40B4-BE49-F238E27FC236}">
                <a16:creationId xmlns:a16="http://schemas.microsoft.com/office/drawing/2014/main" id="{4B680EBF-5C80-45BC-8928-79EC72F6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14" y="4948748"/>
            <a:ext cx="488394" cy="335112"/>
          </a:xfrm>
          <a:prstGeom prst="rect">
            <a:avLst/>
          </a:prstGeom>
          <a:noFill/>
        </p:spPr>
      </p:pic>
      <p:pic>
        <p:nvPicPr>
          <p:cNvPr id="7" name="Picture 18" descr="multi_router_RND_Gray_SM">
            <a:extLst>
              <a:ext uri="{FF2B5EF4-FFF2-40B4-BE49-F238E27FC236}">
                <a16:creationId xmlns:a16="http://schemas.microsoft.com/office/drawing/2014/main" id="{BC6C524C-2E06-4A25-8B73-4A49E115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862" y="5310412"/>
            <a:ext cx="488394" cy="335112"/>
          </a:xfrm>
          <a:prstGeom prst="rect">
            <a:avLst/>
          </a:prstGeom>
          <a:noFill/>
        </p:spPr>
      </p:pic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B9102933-C9D4-48C1-AC91-D1C3924F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741" y="5899081"/>
            <a:ext cx="488394" cy="335112"/>
          </a:xfrm>
          <a:prstGeom prst="rect">
            <a:avLst/>
          </a:prstGeom>
          <a:noFill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FD333AE-BD7D-4E1E-9A03-2BECEC754418}"/>
              </a:ext>
            </a:extLst>
          </p:cNvPr>
          <p:cNvCxnSpPr>
            <a:endCxn id="8" idx="1"/>
          </p:cNvCxnSpPr>
          <p:nvPr/>
        </p:nvCxnSpPr>
        <p:spPr>
          <a:xfrm>
            <a:off x="2863551" y="5645524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8D88105-F671-4AAD-B5BC-5E6091C103FC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863551" y="5116304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A4D0638-D8F4-49C1-B010-7C4C4457EB5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35040" y="5116304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B8B59FD-8741-4BC5-BBF2-B57C3E8BFDE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918135" y="5477968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C7C7F9A-B98D-4842-84DB-756CCEC5E94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555408" y="5116304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008AC68-E609-4872-BF09-93EB8B2D016B}"/>
              </a:ext>
            </a:extLst>
          </p:cNvPr>
          <p:cNvCxnSpPr>
            <a:cxnSpLocks/>
          </p:cNvCxnSpPr>
          <p:nvPr/>
        </p:nvCxnSpPr>
        <p:spPr>
          <a:xfrm>
            <a:off x="4039809" y="5277573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3C79EE2-3009-454A-95EA-53D4026E4630}"/>
              </a:ext>
            </a:extLst>
          </p:cNvPr>
          <p:cNvCxnSpPr>
            <a:cxnSpLocks/>
          </p:cNvCxnSpPr>
          <p:nvPr/>
        </p:nvCxnSpPr>
        <p:spPr>
          <a:xfrm flipV="1">
            <a:off x="4827090" y="5277573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A72405-B6E5-45DF-84F8-AEE1A86BD5A6}"/>
              </a:ext>
            </a:extLst>
          </p:cNvPr>
          <p:cNvSpPr txBox="1"/>
          <p:nvPr/>
        </p:nvSpPr>
        <p:spPr>
          <a:xfrm>
            <a:off x="2261156" y="5125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D8412D-9B6F-4675-B03E-9A50722BDE94}"/>
              </a:ext>
            </a:extLst>
          </p:cNvPr>
          <p:cNvSpPr txBox="1"/>
          <p:nvPr/>
        </p:nvSpPr>
        <p:spPr>
          <a:xfrm>
            <a:off x="3670790" y="4630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9691CA-A5AE-4802-B11B-C05C7EF7AB4C}"/>
              </a:ext>
            </a:extLst>
          </p:cNvPr>
          <p:cNvSpPr txBox="1"/>
          <p:nvPr/>
        </p:nvSpPr>
        <p:spPr>
          <a:xfrm>
            <a:off x="4525404" y="5567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960D9DD-3C5A-4C85-BC71-BB755E0EC47E}"/>
              </a:ext>
            </a:extLst>
          </p:cNvPr>
          <p:cNvSpPr txBox="1"/>
          <p:nvPr/>
        </p:nvSpPr>
        <p:spPr>
          <a:xfrm>
            <a:off x="5160532" y="4626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8F3BA42-7FD1-48F6-B5E2-77ACB346D846}"/>
              </a:ext>
            </a:extLst>
          </p:cNvPr>
          <p:cNvSpPr txBox="1"/>
          <p:nvPr/>
        </p:nvSpPr>
        <p:spPr>
          <a:xfrm>
            <a:off x="6385876" y="5006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75FB51-1664-4449-A3EC-DABF9C0CDE56}"/>
              </a:ext>
            </a:extLst>
          </p:cNvPr>
          <p:cNvSpPr/>
          <p:nvPr/>
        </p:nvSpPr>
        <p:spPr>
          <a:xfrm>
            <a:off x="2380465" y="3471369"/>
            <a:ext cx="4586945" cy="4513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Libera Network Slicing Platform</a:t>
            </a:r>
            <a:endParaRPr lang="zh-TW" alt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25A2D85-1EF3-4668-B352-95E55C3967D0}"/>
              </a:ext>
            </a:extLst>
          </p:cNvPr>
          <p:cNvSpPr/>
          <p:nvPr/>
        </p:nvSpPr>
        <p:spPr>
          <a:xfrm>
            <a:off x="2675795" y="1885301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1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17E25A8B-837B-4141-8512-86AFC51CA636}"/>
              </a:ext>
            </a:extLst>
          </p:cNvPr>
          <p:cNvSpPr/>
          <p:nvPr/>
        </p:nvSpPr>
        <p:spPr>
          <a:xfrm>
            <a:off x="5228317" y="1880947"/>
            <a:ext cx="145924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VN Controller 2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043DA86-092F-4C05-B345-751EA7E3AC9F}"/>
              </a:ext>
            </a:extLst>
          </p:cNvPr>
          <p:cNvSpPr txBox="1"/>
          <p:nvPr/>
        </p:nvSpPr>
        <p:spPr>
          <a:xfrm>
            <a:off x="145206" y="3429000"/>
            <a:ext cx="206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192.168.1.1/24 </a:t>
            </a:r>
            <a:r>
              <a:rPr lang="en-US" altLang="zh-TW" dirty="0">
                <a:sym typeface="Wingdings" panose="05000000000000000000" pitchFamily="2" charset="2"/>
              </a:rPr>
              <a:t> 1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10.1.1.1/24  2 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1E883A2-D805-4019-BDBD-71F9F0F57E68}"/>
              </a:ext>
            </a:extLst>
          </p:cNvPr>
          <p:cNvCxnSpPr/>
          <p:nvPr/>
        </p:nvCxnSpPr>
        <p:spPr>
          <a:xfrm flipV="1">
            <a:off x="2705166" y="4948748"/>
            <a:ext cx="870020" cy="290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4F376F1-0CC5-4BCD-B70E-914641E7AB36}"/>
              </a:ext>
            </a:extLst>
          </p:cNvPr>
          <p:cNvCxnSpPr>
            <a:cxnSpLocks/>
          </p:cNvCxnSpPr>
          <p:nvPr/>
        </p:nvCxnSpPr>
        <p:spPr>
          <a:xfrm flipV="1">
            <a:off x="3756090" y="3944755"/>
            <a:ext cx="0" cy="699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3CB3BCB-EC61-49CF-A658-49E3CFFC9997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3405418" y="2391557"/>
            <a:ext cx="169768" cy="1060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248DFC1-6C39-48B7-8EDE-96357D16F9A3}"/>
              </a:ext>
            </a:extLst>
          </p:cNvPr>
          <p:cNvCxnSpPr>
            <a:cxnSpLocks/>
          </p:cNvCxnSpPr>
          <p:nvPr/>
        </p:nvCxnSpPr>
        <p:spPr>
          <a:xfrm flipV="1">
            <a:off x="2949363" y="5239713"/>
            <a:ext cx="778877" cy="2553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D22D78E-899A-454D-BD8B-408B9C4F16EA}"/>
              </a:ext>
            </a:extLst>
          </p:cNvPr>
          <p:cNvCxnSpPr>
            <a:cxnSpLocks/>
          </p:cNvCxnSpPr>
          <p:nvPr/>
        </p:nvCxnSpPr>
        <p:spPr>
          <a:xfrm flipV="1">
            <a:off x="3890843" y="3944755"/>
            <a:ext cx="0" cy="701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8BCE110-A536-4567-BCFA-96C660E01ABB}"/>
              </a:ext>
            </a:extLst>
          </p:cNvPr>
          <p:cNvCxnSpPr>
            <a:cxnSpLocks/>
          </p:cNvCxnSpPr>
          <p:nvPr/>
        </p:nvCxnSpPr>
        <p:spPr>
          <a:xfrm flipV="1">
            <a:off x="4048213" y="2443386"/>
            <a:ext cx="1304755" cy="102888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67EFF73-31E2-4F89-8C73-671ADFBDA410}"/>
              </a:ext>
            </a:extLst>
          </p:cNvPr>
          <p:cNvSpPr txBox="1"/>
          <p:nvPr/>
        </p:nvSpPr>
        <p:spPr>
          <a:xfrm>
            <a:off x="2317276" y="4150161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192.168.1.10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450B0AA-4FD4-4836-9258-ECF20D0EC156}"/>
              </a:ext>
            </a:extLst>
          </p:cNvPr>
          <p:cNvSpPr txBox="1"/>
          <p:nvPr/>
        </p:nvSpPr>
        <p:spPr>
          <a:xfrm>
            <a:off x="3918177" y="414633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10.1.1.11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56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600200"/>
            <a:ext cx="2848747" cy="4568171"/>
          </a:xfrm>
        </p:spPr>
        <p:txBody>
          <a:bodyPr/>
          <a:lstStyle/>
          <a:p>
            <a:r>
              <a:rPr lang="en-US" altLang="zh-TW" dirty="0"/>
              <a:t>To support multiple applications</a:t>
            </a:r>
          </a:p>
          <a:p>
            <a:r>
              <a:rPr lang="en-US" altLang="zh-TW" dirty="0"/>
              <a:t>Virtualization layer to support the slicing</a:t>
            </a:r>
            <a:endParaRPr lang="zh-TW" altLang="en-US" dirty="0"/>
          </a:p>
        </p:txBody>
      </p:sp>
      <p:grpSp>
        <p:nvGrpSpPr>
          <p:cNvPr id="221" name="群組 220"/>
          <p:cNvGrpSpPr/>
          <p:nvPr/>
        </p:nvGrpSpPr>
        <p:grpSpPr>
          <a:xfrm>
            <a:off x="3025832" y="4898681"/>
            <a:ext cx="5918662" cy="1891892"/>
            <a:chOff x="2942705" y="4790616"/>
            <a:chExt cx="5918662" cy="1891892"/>
          </a:xfrm>
        </p:grpSpPr>
        <p:sp>
          <p:nvSpPr>
            <p:cNvPr id="220" name="平行四邊形 219"/>
            <p:cNvSpPr/>
            <p:nvPr/>
          </p:nvSpPr>
          <p:spPr>
            <a:xfrm>
              <a:off x="2942705" y="4790616"/>
              <a:ext cx="5918662" cy="1891892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6" name="群組 397"/>
            <p:cNvGrpSpPr/>
            <p:nvPr/>
          </p:nvGrpSpPr>
          <p:grpSpPr>
            <a:xfrm>
              <a:off x="5448445" y="5461474"/>
              <a:ext cx="488394" cy="390120"/>
              <a:chOff x="5247292" y="888103"/>
              <a:chExt cx="525909" cy="510680"/>
            </a:xfrm>
          </p:grpSpPr>
          <p:pic>
            <p:nvPicPr>
              <p:cNvPr id="218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19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7" name="群組 397"/>
            <p:cNvGrpSpPr/>
            <p:nvPr/>
          </p:nvGrpSpPr>
          <p:grpSpPr>
            <a:xfrm>
              <a:off x="6503111" y="5799509"/>
              <a:ext cx="488394" cy="390120"/>
              <a:chOff x="5247292" y="888103"/>
              <a:chExt cx="525909" cy="510680"/>
            </a:xfrm>
          </p:grpSpPr>
          <p:pic>
            <p:nvPicPr>
              <p:cNvPr id="216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17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8" name="群組 397"/>
            <p:cNvGrpSpPr/>
            <p:nvPr/>
          </p:nvGrpSpPr>
          <p:grpSpPr>
            <a:xfrm>
              <a:off x="7540849" y="5607960"/>
              <a:ext cx="488394" cy="390120"/>
              <a:chOff x="5247292" y="888103"/>
              <a:chExt cx="525909" cy="510680"/>
            </a:xfrm>
          </p:grpSpPr>
          <p:pic>
            <p:nvPicPr>
              <p:cNvPr id="214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15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9" name="群組 397"/>
            <p:cNvGrpSpPr/>
            <p:nvPr/>
          </p:nvGrpSpPr>
          <p:grpSpPr>
            <a:xfrm>
              <a:off x="6905503" y="5130308"/>
              <a:ext cx="488394" cy="390120"/>
              <a:chOff x="5247292" y="888103"/>
              <a:chExt cx="525909" cy="510680"/>
            </a:xfrm>
          </p:grpSpPr>
          <p:pic>
            <p:nvPicPr>
              <p:cNvPr id="212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13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0" name="群組 397"/>
            <p:cNvGrpSpPr/>
            <p:nvPr/>
          </p:nvGrpSpPr>
          <p:grpSpPr>
            <a:xfrm>
              <a:off x="6076403" y="5139074"/>
              <a:ext cx="488394" cy="390120"/>
              <a:chOff x="5247292" y="888103"/>
              <a:chExt cx="525909" cy="510680"/>
            </a:xfrm>
          </p:grpSpPr>
          <p:pic>
            <p:nvPicPr>
              <p:cNvPr id="210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11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1" name="群組 160"/>
            <p:cNvGrpSpPr/>
            <p:nvPr/>
          </p:nvGrpSpPr>
          <p:grpSpPr>
            <a:xfrm>
              <a:off x="6104205" y="4825566"/>
              <a:ext cx="539446" cy="249203"/>
              <a:chOff x="4113718" y="3829327"/>
              <a:chExt cx="574431" cy="274210"/>
            </a:xfrm>
          </p:grpSpPr>
          <p:sp>
            <p:nvSpPr>
              <p:cNvPr id="208" name="立方體 207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9" name="矩形 208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2" name="群組 161"/>
            <p:cNvGrpSpPr/>
            <p:nvPr/>
          </p:nvGrpSpPr>
          <p:grpSpPr>
            <a:xfrm>
              <a:off x="7527290" y="4917322"/>
              <a:ext cx="539446" cy="249203"/>
              <a:chOff x="4113718" y="3829327"/>
              <a:chExt cx="574431" cy="274210"/>
            </a:xfrm>
          </p:grpSpPr>
          <p:sp>
            <p:nvSpPr>
              <p:cNvPr id="206" name="立方體 205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7" name="矩形 206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3" name="群組 162"/>
            <p:cNvGrpSpPr/>
            <p:nvPr/>
          </p:nvGrpSpPr>
          <p:grpSpPr>
            <a:xfrm>
              <a:off x="8147354" y="5336872"/>
              <a:ext cx="539446" cy="249203"/>
              <a:chOff x="4113718" y="3829327"/>
              <a:chExt cx="574431" cy="274210"/>
            </a:xfrm>
          </p:grpSpPr>
          <p:sp>
            <p:nvSpPr>
              <p:cNvPr id="204" name="立方體 203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</p:grpSp>
        <p:grpSp>
          <p:nvGrpSpPr>
            <p:cNvPr id="164" name="群組 163"/>
            <p:cNvGrpSpPr/>
            <p:nvPr/>
          </p:nvGrpSpPr>
          <p:grpSpPr>
            <a:xfrm>
              <a:off x="7169325" y="6101892"/>
              <a:ext cx="539446" cy="249203"/>
              <a:chOff x="4113718" y="3829327"/>
              <a:chExt cx="574431" cy="274210"/>
            </a:xfrm>
          </p:grpSpPr>
          <p:sp>
            <p:nvSpPr>
              <p:cNvPr id="202" name="立方體 201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5" name="群組 164"/>
            <p:cNvGrpSpPr/>
            <p:nvPr/>
          </p:nvGrpSpPr>
          <p:grpSpPr>
            <a:xfrm>
              <a:off x="5936757" y="6433305"/>
              <a:ext cx="539446" cy="249203"/>
              <a:chOff x="4113718" y="3829327"/>
              <a:chExt cx="574431" cy="274210"/>
            </a:xfrm>
          </p:grpSpPr>
          <p:sp>
            <p:nvSpPr>
              <p:cNvPr id="200" name="立方體 199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6" name="群組 165"/>
            <p:cNvGrpSpPr/>
            <p:nvPr/>
          </p:nvGrpSpPr>
          <p:grpSpPr>
            <a:xfrm>
              <a:off x="5018462" y="6060306"/>
              <a:ext cx="539446" cy="249203"/>
              <a:chOff x="4113718" y="3829327"/>
              <a:chExt cx="574431" cy="274210"/>
            </a:xfrm>
          </p:grpSpPr>
          <p:sp>
            <p:nvSpPr>
              <p:cNvPr id="198" name="立方體 197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7" name="群組 166"/>
            <p:cNvGrpSpPr/>
            <p:nvPr/>
          </p:nvGrpSpPr>
          <p:grpSpPr>
            <a:xfrm>
              <a:off x="4365567" y="4790617"/>
              <a:ext cx="222738" cy="294039"/>
              <a:chOff x="2426677" y="3945391"/>
              <a:chExt cx="222738" cy="294039"/>
            </a:xfrm>
          </p:grpSpPr>
          <p:sp>
            <p:nvSpPr>
              <p:cNvPr id="196" name="等腰三角形 195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等腰三角形 196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8" name="群組 167"/>
            <p:cNvGrpSpPr/>
            <p:nvPr/>
          </p:nvGrpSpPr>
          <p:grpSpPr>
            <a:xfrm>
              <a:off x="4178747" y="5166525"/>
              <a:ext cx="222738" cy="294039"/>
              <a:chOff x="2426677" y="3945391"/>
              <a:chExt cx="222738" cy="294039"/>
            </a:xfrm>
          </p:grpSpPr>
          <p:sp>
            <p:nvSpPr>
              <p:cNvPr id="194" name="等腰三角形 193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5" name="等腰三角形 194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9" name="群組 168"/>
            <p:cNvGrpSpPr/>
            <p:nvPr/>
          </p:nvGrpSpPr>
          <p:grpSpPr>
            <a:xfrm>
              <a:off x="4219420" y="5511626"/>
              <a:ext cx="222738" cy="294039"/>
              <a:chOff x="2426677" y="3945391"/>
              <a:chExt cx="222738" cy="294039"/>
            </a:xfrm>
          </p:grpSpPr>
          <p:sp>
            <p:nvSpPr>
              <p:cNvPr id="192" name="等腰三角形 191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3" name="等腰三角形 192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0" name="群組 169"/>
            <p:cNvGrpSpPr/>
            <p:nvPr/>
          </p:nvGrpSpPr>
          <p:grpSpPr>
            <a:xfrm>
              <a:off x="4318371" y="5868448"/>
              <a:ext cx="222738" cy="294039"/>
              <a:chOff x="2426677" y="3945391"/>
              <a:chExt cx="222738" cy="294039"/>
            </a:xfrm>
          </p:grpSpPr>
          <p:sp>
            <p:nvSpPr>
              <p:cNvPr id="190" name="等腰三角形 189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1" name="等腰三角形 190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1" name="群組 170"/>
            <p:cNvGrpSpPr/>
            <p:nvPr/>
          </p:nvGrpSpPr>
          <p:grpSpPr>
            <a:xfrm>
              <a:off x="4463532" y="6162489"/>
              <a:ext cx="222738" cy="294039"/>
              <a:chOff x="2426677" y="3945391"/>
              <a:chExt cx="222738" cy="294039"/>
            </a:xfrm>
          </p:grpSpPr>
          <p:sp>
            <p:nvSpPr>
              <p:cNvPr id="188" name="等腰三角形 187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9" name="等腰三角形 188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72" name="直線接點 171"/>
            <p:cNvCxnSpPr>
              <a:stCxn id="210" idx="3"/>
              <a:endCxn id="212" idx="1"/>
            </p:cNvCxnSpPr>
            <p:nvPr/>
          </p:nvCxnSpPr>
          <p:spPr>
            <a:xfrm flipV="1">
              <a:off x="6564797" y="5352872"/>
              <a:ext cx="340706" cy="8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 flipH="1" flipV="1">
              <a:off x="7369836" y="5424564"/>
              <a:ext cx="171013" cy="181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>
              <a:endCxn id="214" idx="1"/>
            </p:cNvCxnSpPr>
            <p:nvPr/>
          </p:nvCxnSpPr>
          <p:spPr>
            <a:xfrm flipV="1">
              <a:off x="6794686" y="5830524"/>
              <a:ext cx="746163" cy="127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endCxn id="216" idx="1"/>
            </p:cNvCxnSpPr>
            <p:nvPr/>
          </p:nvCxnSpPr>
          <p:spPr>
            <a:xfrm>
              <a:off x="5932922" y="5799509"/>
              <a:ext cx="570189" cy="2225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 175"/>
            <p:cNvCxnSpPr/>
            <p:nvPr/>
          </p:nvCxnSpPr>
          <p:spPr>
            <a:xfrm flipV="1">
              <a:off x="5911625" y="5453027"/>
              <a:ext cx="216360" cy="117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 176"/>
            <p:cNvCxnSpPr>
              <a:stCxn id="209" idx="3"/>
            </p:cNvCxnSpPr>
            <p:nvPr/>
          </p:nvCxnSpPr>
          <p:spPr>
            <a:xfrm flipH="1">
              <a:off x="6317171" y="5033183"/>
              <a:ext cx="52270" cy="1647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 flipV="1">
              <a:off x="7367788" y="5185316"/>
              <a:ext cx="129765" cy="150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/>
            <p:cNvCxnSpPr/>
            <p:nvPr/>
          </p:nvCxnSpPr>
          <p:spPr>
            <a:xfrm flipV="1">
              <a:off x="7853713" y="5546399"/>
              <a:ext cx="285822" cy="116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/>
            <p:nvPr/>
          </p:nvCxnSpPr>
          <p:spPr>
            <a:xfrm>
              <a:off x="6890315" y="6114754"/>
              <a:ext cx="273470" cy="65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/>
            <p:nvPr/>
          </p:nvCxnSpPr>
          <p:spPr>
            <a:xfrm flipV="1">
              <a:off x="6417560" y="6147297"/>
              <a:ext cx="124901" cy="239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/>
            <p:cNvCxnSpPr/>
            <p:nvPr/>
          </p:nvCxnSpPr>
          <p:spPr>
            <a:xfrm flipV="1">
              <a:off x="5440610" y="5844728"/>
              <a:ext cx="126769" cy="1721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線接點 182"/>
            <p:cNvCxnSpPr>
              <a:endCxn id="210" idx="1"/>
            </p:cNvCxnSpPr>
            <p:nvPr/>
          </p:nvCxnSpPr>
          <p:spPr>
            <a:xfrm>
              <a:off x="4603944" y="5012533"/>
              <a:ext cx="1472459" cy="3491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>
              <a:endCxn id="210" idx="1"/>
            </p:cNvCxnSpPr>
            <p:nvPr/>
          </p:nvCxnSpPr>
          <p:spPr>
            <a:xfrm>
              <a:off x="4409304" y="5325916"/>
              <a:ext cx="1667099" cy="35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endCxn id="218" idx="1"/>
            </p:cNvCxnSpPr>
            <p:nvPr/>
          </p:nvCxnSpPr>
          <p:spPr>
            <a:xfrm flipV="1">
              <a:off x="4457797" y="5684038"/>
              <a:ext cx="990648" cy="28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 flipV="1">
              <a:off x="4554556" y="5695710"/>
              <a:ext cx="886039" cy="2990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 flipV="1">
              <a:off x="4683953" y="5705146"/>
              <a:ext cx="732417" cy="5627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群組 221"/>
          <p:cNvGrpSpPr/>
          <p:nvPr/>
        </p:nvGrpSpPr>
        <p:grpSpPr>
          <a:xfrm>
            <a:off x="3076192" y="3121499"/>
            <a:ext cx="5918662" cy="1891892"/>
            <a:chOff x="2942705" y="4790616"/>
            <a:chExt cx="5918662" cy="1891892"/>
          </a:xfrm>
        </p:grpSpPr>
        <p:sp>
          <p:nvSpPr>
            <p:cNvPr id="223" name="平行四邊形 222"/>
            <p:cNvSpPr/>
            <p:nvPr/>
          </p:nvSpPr>
          <p:spPr>
            <a:xfrm>
              <a:off x="2942705" y="4790616"/>
              <a:ext cx="5918662" cy="1891892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24" name="群組 397"/>
            <p:cNvGrpSpPr/>
            <p:nvPr/>
          </p:nvGrpSpPr>
          <p:grpSpPr>
            <a:xfrm>
              <a:off x="5448445" y="5461474"/>
              <a:ext cx="488394" cy="390120"/>
              <a:chOff x="5247292" y="888103"/>
              <a:chExt cx="525909" cy="510680"/>
            </a:xfrm>
          </p:grpSpPr>
          <p:pic>
            <p:nvPicPr>
              <p:cNvPr id="286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87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5" name="群組 397"/>
            <p:cNvGrpSpPr/>
            <p:nvPr/>
          </p:nvGrpSpPr>
          <p:grpSpPr>
            <a:xfrm>
              <a:off x="6503111" y="5799509"/>
              <a:ext cx="488394" cy="390120"/>
              <a:chOff x="5247292" y="888103"/>
              <a:chExt cx="525909" cy="510680"/>
            </a:xfrm>
          </p:grpSpPr>
          <p:pic>
            <p:nvPicPr>
              <p:cNvPr id="284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85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6" name="群組 397"/>
            <p:cNvGrpSpPr/>
            <p:nvPr/>
          </p:nvGrpSpPr>
          <p:grpSpPr>
            <a:xfrm>
              <a:off x="7540849" y="5607960"/>
              <a:ext cx="488394" cy="390120"/>
              <a:chOff x="5247292" y="888103"/>
              <a:chExt cx="525909" cy="510680"/>
            </a:xfrm>
          </p:grpSpPr>
          <p:pic>
            <p:nvPicPr>
              <p:cNvPr id="282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83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7" name="群組 397"/>
            <p:cNvGrpSpPr/>
            <p:nvPr/>
          </p:nvGrpSpPr>
          <p:grpSpPr>
            <a:xfrm>
              <a:off x="6905503" y="5130308"/>
              <a:ext cx="488394" cy="390120"/>
              <a:chOff x="5247292" y="888103"/>
              <a:chExt cx="525909" cy="510680"/>
            </a:xfrm>
          </p:grpSpPr>
          <p:pic>
            <p:nvPicPr>
              <p:cNvPr id="280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81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8" name="群組 397"/>
            <p:cNvGrpSpPr/>
            <p:nvPr/>
          </p:nvGrpSpPr>
          <p:grpSpPr>
            <a:xfrm>
              <a:off x="6076403" y="5139074"/>
              <a:ext cx="488394" cy="390120"/>
              <a:chOff x="5247292" y="888103"/>
              <a:chExt cx="525909" cy="510680"/>
            </a:xfrm>
          </p:grpSpPr>
          <p:pic>
            <p:nvPicPr>
              <p:cNvPr id="278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279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9" name="群組 228"/>
            <p:cNvGrpSpPr/>
            <p:nvPr/>
          </p:nvGrpSpPr>
          <p:grpSpPr>
            <a:xfrm>
              <a:off x="6104205" y="4825566"/>
              <a:ext cx="539446" cy="249203"/>
              <a:chOff x="4113718" y="3829327"/>
              <a:chExt cx="574431" cy="274210"/>
            </a:xfrm>
          </p:grpSpPr>
          <p:sp>
            <p:nvSpPr>
              <p:cNvPr id="276" name="立方體 275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0" name="群組 229"/>
            <p:cNvGrpSpPr/>
            <p:nvPr/>
          </p:nvGrpSpPr>
          <p:grpSpPr>
            <a:xfrm>
              <a:off x="7527290" y="4917322"/>
              <a:ext cx="539446" cy="249203"/>
              <a:chOff x="4113718" y="3829327"/>
              <a:chExt cx="574431" cy="274210"/>
            </a:xfrm>
          </p:grpSpPr>
          <p:sp>
            <p:nvSpPr>
              <p:cNvPr id="274" name="立方體 273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5" name="矩形 274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1" name="群組 230"/>
            <p:cNvGrpSpPr/>
            <p:nvPr/>
          </p:nvGrpSpPr>
          <p:grpSpPr>
            <a:xfrm>
              <a:off x="8147354" y="5336872"/>
              <a:ext cx="539446" cy="249203"/>
              <a:chOff x="4113718" y="3829327"/>
              <a:chExt cx="574431" cy="274210"/>
            </a:xfrm>
          </p:grpSpPr>
          <p:sp>
            <p:nvSpPr>
              <p:cNvPr id="272" name="立方體 271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  <p:sp>
            <p:nvSpPr>
              <p:cNvPr id="273" name="矩形 272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</p:grpSp>
        <p:grpSp>
          <p:nvGrpSpPr>
            <p:cNvPr id="232" name="群組 231"/>
            <p:cNvGrpSpPr/>
            <p:nvPr/>
          </p:nvGrpSpPr>
          <p:grpSpPr>
            <a:xfrm>
              <a:off x="7169325" y="6101892"/>
              <a:ext cx="539446" cy="249203"/>
              <a:chOff x="4113718" y="3829327"/>
              <a:chExt cx="574431" cy="274210"/>
            </a:xfrm>
          </p:grpSpPr>
          <p:sp>
            <p:nvSpPr>
              <p:cNvPr id="270" name="立方體 269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3" name="群組 232"/>
            <p:cNvGrpSpPr/>
            <p:nvPr/>
          </p:nvGrpSpPr>
          <p:grpSpPr>
            <a:xfrm>
              <a:off x="5936757" y="6433305"/>
              <a:ext cx="539446" cy="249203"/>
              <a:chOff x="4113718" y="3829327"/>
              <a:chExt cx="574431" cy="274210"/>
            </a:xfrm>
          </p:grpSpPr>
          <p:sp>
            <p:nvSpPr>
              <p:cNvPr id="268" name="立方體 267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9" name="矩形 268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4" name="群組 233"/>
            <p:cNvGrpSpPr/>
            <p:nvPr/>
          </p:nvGrpSpPr>
          <p:grpSpPr>
            <a:xfrm>
              <a:off x="5018462" y="6060306"/>
              <a:ext cx="539446" cy="249203"/>
              <a:chOff x="4113718" y="3829327"/>
              <a:chExt cx="574431" cy="274210"/>
            </a:xfrm>
          </p:grpSpPr>
          <p:sp>
            <p:nvSpPr>
              <p:cNvPr id="266" name="立方體 265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5" name="群組 234"/>
            <p:cNvGrpSpPr/>
            <p:nvPr/>
          </p:nvGrpSpPr>
          <p:grpSpPr>
            <a:xfrm>
              <a:off x="4365567" y="4790617"/>
              <a:ext cx="222738" cy="294039"/>
              <a:chOff x="2426677" y="3945391"/>
              <a:chExt cx="222738" cy="294039"/>
            </a:xfrm>
          </p:grpSpPr>
          <p:sp>
            <p:nvSpPr>
              <p:cNvPr id="264" name="等腰三角形 263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5" name="等腰三角形 264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6" name="群組 235"/>
            <p:cNvGrpSpPr/>
            <p:nvPr/>
          </p:nvGrpSpPr>
          <p:grpSpPr>
            <a:xfrm>
              <a:off x="4178747" y="5166525"/>
              <a:ext cx="222738" cy="294039"/>
              <a:chOff x="2426677" y="3945391"/>
              <a:chExt cx="222738" cy="294039"/>
            </a:xfrm>
          </p:grpSpPr>
          <p:sp>
            <p:nvSpPr>
              <p:cNvPr id="262" name="等腰三角形 261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3" name="等腰三角形 262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7" name="群組 236"/>
            <p:cNvGrpSpPr/>
            <p:nvPr/>
          </p:nvGrpSpPr>
          <p:grpSpPr>
            <a:xfrm>
              <a:off x="4219420" y="5511626"/>
              <a:ext cx="222738" cy="294039"/>
              <a:chOff x="2426677" y="3945391"/>
              <a:chExt cx="222738" cy="294039"/>
            </a:xfrm>
          </p:grpSpPr>
          <p:sp>
            <p:nvSpPr>
              <p:cNvPr id="260" name="等腰三角形 259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1" name="等腰三角形 260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8" name="群組 237"/>
            <p:cNvGrpSpPr/>
            <p:nvPr/>
          </p:nvGrpSpPr>
          <p:grpSpPr>
            <a:xfrm>
              <a:off x="4318371" y="5868448"/>
              <a:ext cx="222738" cy="294039"/>
              <a:chOff x="2426677" y="3945391"/>
              <a:chExt cx="222738" cy="294039"/>
            </a:xfrm>
          </p:grpSpPr>
          <p:sp>
            <p:nvSpPr>
              <p:cNvPr id="258" name="等腰三角形 257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9" name="等腰三角形 258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9" name="群組 238"/>
            <p:cNvGrpSpPr/>
            <p:nvPr/>
          </p:nvGrpSpPr>
          <p:grpSpPr>
            <a:xfrm>
              <a:off x="4463532" y="6162489"/>
              <a:ext cx="222738" cy="294039"/>
              <a:chOff x="2426677" y="3945391"/>
              <a:chExt cx="222738" cy="294039"/>
            </a:xfrm>
          </p:grpSpPr>
          <p:sp>
            <p:nvSpPr>
              <p:cNvPr id="256" name="等腰三角形 255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7" name="等腰三角形 256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240" name="直線接點 239"/>
            <p:cNvCxnSpPr>
              <a:stCxn id="278" idx="3"/>
              <a:endCxn id="280" idx="1"/>
            </p:cNvCxnSpPr>
            <p:nvPr/>
          </p:nvCxnSpPr>
          <p:spPr>
            <a:xfrm flipV="1">
              <a:off x="6564797" y="5352872"/>
              <a:ext cx="340706" cy="8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線接點 240"/>
            <p:cNvCxnSpPr/>
            <p:nvPr/>
          </p:nvCxnSpPr>
          <p:spPr>
            <a:xfrm flipH="1" flipV="1">
              <a:off x="7369836" y="5424564"/>
              <a:ext cx="171013" cy="181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endCxn id="282" idx="1"/>
            </p:cNvCxnSpPr>
            <p:nvPr/>
          </p:nvCxnSpPr>
          <p:spPr>
            <a:xfrm flipV="1">
              <a:off x="6794686" y="5830524"/>
              <a:ext cx="746163" cy="127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接點 242"/>
            <p:cNvCxnSpPr>
              <a:endCxn id="284" idx="1"/>
            </p:cNvCxnSpPr>
            <p:nvPr/>
          </p:nvCxnSpPr>
          <p:spPr>
            <a:xfrm>
              <a:off x="5932922" y="5799509"/>
              <a:ext cx="570189" cy="2225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線接點 243"/>
            <p:cNvCxnSpPr/>
            <p:nvPr/>
          </p:nvCxnSpPr>
          <p:spPr>
            <a:xfrm flipV="1">
              <a:off x="5911625" y="5453027"/>
              <a:ext cx="216360" cy="117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277" idx="3"/>
            </p:cNvCxnSpPr>
            <p:nvPr/>
          </p:nvCxnSpPr>
          <p:spPr>
            <a:xfrm flipH="1">
              <a:off x="6317171" y="5033183"/>
              <a:ext cx="52270" cy="1647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接點 245"/>
            <p:cNvCxnSpPr/>
            <p:nvPr/>
          </p:nvCxnSpPr>
          <p:spPr>
            <a:xfrm flipV="1">
              <a:off x="7367788" y="5185316"/>
              <a:ext cx="129765" cy="150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線接點 246"/>
            <p:cNvCxnSpPr/>
            <p:nvPr/>
          </p:nvCxnSpPr>
          <p:spPr>
            <a:xfrm flipV="1">
              <a:off x="7853713" y="5546399"/>
              <a:ext cx="285822" cy="116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/>
            <p:nvPr/>
          </p:nvCxnSpPr>
          <p:spPr>
            <a:xfrm>
              <a:off x="6890315" y="6114754"/>
              <a:ext cx="273470" cy="65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接點 248"/>
            <p:cNvCxnSpPr/>
            <p:nvPr/>
          </p:nvCxnSpPr>
          <p:spPr>
            <a:xfrm flipV="1">
              <a:off x="6417560" y="6147297"/>
              <a:ext cx="124901" cy="239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線接點 249"/>
            <p:cNvCxnSpPr/>
            <p:nvPr/>
          </p:nvCxnSpPr>
          <p:spPr>
            <a:xfrm flipV="1">
              <a:off x="5440610" y="5844728"/>
              <a:ext cx="126769" cy="1721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線接點 250"/>
            <p:cNvCxnSpPr>
              <a:endCxn id="278" idx="1"/>
            </p:cNvCxnSpPr>
            <p:nvPr/>
          </p:nvCxnSpPr>
          <p:spPr>
            <a:xfrm>
              <a:off x="4603944" y="5012533"/>
              <a:ext cx="1472459" cy="3491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endCxn id="278" idx="1"/>
            </p:cNvCxnSpPr>
            <p:nvPr/>
          </p:nvCxnSpPr>
          <p:spPr>
            <a:xfrm>
              <a:off x="4409304" y="5325916"/>
              <a:ext cx="1667099" cy="35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線接點 252"/>
            <p:cNvCxnSpPr>
              <a:endCxn id="286" idx="1"/>
            </p:cNvCxnSpPr>
            <p:nvPr/>
          </p:nvCxnSpPr>
          <p:spPr>
            <a:xfrm flipV="1">
              <a:off x="4457797" y="5684038"/>
              <a:ext cx="990648" cy="28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線接點 253"/>
            <p:cNvCxnSpPr/>
            <p:nvPr/>
          </p:nvCxnSpPr>
          <p:spPr>
            <a:xfrm flipV="1">
              <a:off x="4554556" y="5695710"/>
              <a:ext cx="886039" cy="2990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/>
            <p:nvPr/>
          </p:nvCxnSpPr>
          <p:spPr>
            <a:xfrm flipV="1">
              <a:off x="4683953" y="5705146"/>
              <a:ext cx="732417" cy="5627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群組 287"/>
          <p:cNvGrpSpPr/>
          <p:nvPr/>
        </p:nvGrpSpPr>
        <p:grpSpPr>
          <a:xfrm>
            <a:off x="3115391" y="1359965"/>
            <a:ext cx="5918662" cy="1891892"/>
            <a:chOff x="2942705" y="4790616"/>
            <a:chExt cx="5918662" cy="1891892"/>
          </a:xfrm>
        </p:grpSpPr>
        <p:sp>
          <p:nvSpPr>
            <p:cNvPr id="289" name="平行四邊形 288"/>
            <p:cNvSpPr/>
            <p:nvPr/>
          </p:nvSpPr>
          <p:spPr>
            <a:xfrm>
              <a:off x="2942705" y="4790616"/>
              <a:ext cx="5918662" cy="1891892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90" name="群組 397"/>
            <p:cNvGrpSpPr/>
            <p:nvPr/>
          </p:nvGrpSpPr>
          <p:grpSpPr>
            <a:xfrm>
              <a:off x="5448445" y="5461474"/>
              <a:ext cx="488394" cy="390120"/>
              <a:chOff x="5247292" y="888103"/>
              <a:chExt cx="525909" cy="510680"/>
            </a:xfrm>
          </p:grpSpPr>
          <p:pic>
            <p:nvPicPr>
              <p:cNvPr id="352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353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1" name="群組 397"/>
            <p:cNvGrpSpPr/>
            <p:nvPr/>
          </p:nvGrpSpPr>
          <p:grpSpPr>
            <a:xfrm>
              <a:off x="6503111" y="5799509"/>
              <a:ext cx="488394" cy="390120"/>
              <a:chOff x="5247292" y="888103"/>
              <a:chExt cx="525909" cy="510680"/>
            </a:xfrm>
          </p:grpSpPr>
          <p:pic>
            <p:nvPicPr>
              <p:cNvPr id="350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351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2" name="群組 397"/>
            <p:cNvGrpSpPr/>
            <p:nvPr/>
          </p:nvGrpSpPr>
          <p:grpSpPr>
            <a:xfrm>
              <a:off x="7540849" y="5607960"/>
              <a:ext cx="488394" cy="390120"/>
              <a:chOff x="5247292" y="888103"/>
              <a:chExt cx="525909" cy="510680"/>
            </a:xfrm>
          </p:grpSpPr>
          <p:pic>
            <p:nvPicPr>
              <p:cNvPr id="348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349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3" name="群組 397"/>
            <p:cNvGrpSpPr/>
            <p:nvPr/>
          </p:nvGrpSpPr>
          <p:grpSpPr>
            <a:xfrm>
              <a:off x="6905503" y="5130308"/>
              <a:ext cx="488394" cy="390120"/>
              <a:chOff x="5247292" y="888103"/>
              <a:chExt cx="525909" cy="510680"/>
            </a:xfrm>
          </p:grpSpPr>
          <p:pic>
            <p:nvPicPr>
              <p:cNvPr id="346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347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4" name="群組 397"/>
            <p:cNvGrpSpPr/>
            <p:nvPr/>
          </p:nvGrpSpPr>
          <p:grpSpPr>
            <a:xfrm>
              <a:off x="6076403" y="5139074"/>
              <a:ext cx="488394" cy="390120"/>
              <a:chOff x="5247292" y="888103"/>
              <a:chExt cx="525909" cy="510680"/>
            </a:xfrm>
          </p:grpSpPr>
          <p:pic>
            <p:nvPicPr>
              <p:cNvPr id="344" name="Picture 18" descr="multi_router_RND_Gray_S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247292" y="960110"/>
                <a:ext cx="525909" cy="438673"/>
              </a:xfrm>
              <a:prstGeom prst="rect">
                <a:avLst/>
              </a:prstGeom>
              <a:noFill/>
            </p:spPr>
          </p:pic>
          <p:pic>
            <p:nvPicPr>
              <p:cNvPr id="345" name="Picture 19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7292" y="888103"/>
                <a:ext cx="302672" cy="288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5" name="群組 294"/>
            <p:cNvGrpSpPr/>
            <p:nvPr/>
          </p:nvGrpSpPr>
          <p:grpSpPr>
            <a:xfrm>
              <a:off x="6104205" y="4825566"/>
              <a:ext cx="539446" cy="249203"/>
              <a:chOff x="4113718" y="3829327"/>
              <a:chExt cx="574431" cy="274210"/>
            </a:xfrm>
          </p:grpSpPr>
          <p:sp>
            <p:nvSpPr>
              <p:cNvPr id="342" name="立方體 341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6" name="群組 295"/>
            <p:cNvGrpSpPr/>
            <p:nvPr/>
          </p:nvGrpSpPr>
          <p:grpSpPr>
            <a:xfrm>
              <a:off x="7527290" y="4917322"/>
              <a:ext cx="539446" cy="249203"/>
              <a:chOff x="4113718" y="3829327"/>
              <a:chExt cx="574431" cy="274210"/>
            </a:xfrm>
          </p:grpSpPr>
          <p:sp>
            <p:nvSpPr>
              <p:cNvPr id="340" name="立方體 339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1" name="矩形 340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7" name="群組 296"/>
            <p:cNvGrpSpPr/>
            <p:nvPr/>
          </p:nvGrpSpPr>
          <p:grpSpPr>
            <a:xfrm>
              <a:off x="8147354" y="5336872"/>
              <a:ext cx="539446" cy="249203"/>
              <a:chOff x="4113718" y="3829327"/>
              <a:chExt cx="574431" cy="274210"/>
            </a:xfrm>
          </p:grpSpPr>
          <p:sp>
            <p:nvSpPr>
              <p:cNvPr id="338" name="立方體 337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  <p:sp>
            <p:nvSpPr>
              <p:cNvPr id="339" name="矩形 338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/>
              </a:p>
            </p:txBody>
          </p:sp>
        </p:grpSp>
        <p:grpSp>
          <p:nvGrpSpPr>
            <p:cNvPr id="298" name="群組 297"/>
            <p:cNvGrpSpPr/>
            <p:nvPr/>
          </p:nvGrpSpPr>
          <p:grpSpPr>
            <a:xfrm>
              <a:off x="7169325" y="6101892"/>
              <a:ext cx="539446" cy="249203"/>
              <a:chOff x="4113718" y="3829327"/>
              <a:chExt cx="574431" cy="274210"/>
            </a:xfrm>
          </p:grpSpPr>
          <p:sp>
            <p:nvSpPr>
              <p:cNvPr id="336" name="立方體 335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99" name="群組 298"/>
            <p:cNvGrpSpPr/>
            <p:nvPr/>
          </p:nvGrpSpPr>
          <p:grpSpPr>
            <a:xfrm>
              <a:off x="5936757" y="6433305"/>
              <a:ext cx="539446" cy="249203"/>
              <a:chOff x="4113718" y="3829327"/>
              <a:chExt cx="574431" cy="274210"/>
            </a:xfrm>
          </p:grpSpPr>
          <p:sp>
            <p:nvSpPr>
              <p:cNvPr id="334" name="立方體 333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0" name="群組 299"/>
            <p:cNvGrpSpPr/>
            <p:nvPr/>
          </p:nvGrpSpPr>
          <p:grpSpPr>
            <a:xfrm>
              <a:off x="5018462" y="6060306"/>
              <a:ext cx="539446" cy="249203"/>
              <a:chOff x="4113718" y="3829327"/>
              <a:chExt cx="574431" cy="274210"/>
            </a:xfrm>
          </p:grpSpPr>
          <p:sp>
            <p:nvSpPr>
              <p:cNvPr id="332" name="立方體 331"/>
              <p:cNvSpPr/>
              <p:nvPr/>
            </p:nvSpPr>
            <p:spPr>
              <a:xfrm>
                <a:off x="4113718" y="3829327"/>
                <a:ext cx="574431" cy="274210"/>
              </a:xfrm>
              <a:prstGeom prst="cube">
                <a:avLst>
                  <a:gd name="adj" fmla="val 6502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4130371" y="4034918"/>
                <a:ext cx="265784" cy="4571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1" name="群組 300"/>
            <p:cNvGrpSpPr/>
            <p:nvPr/>
          </p:nvGrpSpPr>
          <p:grpSpPr>
            <a:xfrm>
              <a:off x="4365567" y="4790617"/>
              <a:ext cx="222738" cy="294039"/>
              <a:chOff x="2426677" y="3945391"/>
              <a:chExt cx="222738" cy="294039"/>
            </a:xfrm>
          </p:grpSpPr>
          <p:sp>
            <p:nvSpPr>
              <p:cNvPr id="330" name="等腰三角形 329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1" name="等腰三角形 330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2" name="群組 301"/>
            <p:cNvGrpSpPr/>
            <p:nvPr/>
          </p:nvGrpSpPr>
          <p:grpSpPr>
            <a:xfrm>
              <a:off x="4178747" y="5166525"/>
              <a:ext cx="222738" cy="294039"/>
              <a:chOff x="2426677" y="3945391"/>
              <a:chExt cx="222738" cy="294039"/>
            </a:xfrm>
          </p:grpSpPr>
          <p:sp>
            <p:nvSpPr>
              <p:cNvPr id="328" name="等腰三角形 327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9" name="等腰三角形 328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3" name="群組 302"/>
            <p:cNvGrpSpPr/>
            <p:nvPr/>
          </p:nvGrpSpPr>
          <p:grpSpPr>
            <a:xfrm>
              <a:off x="4219420" y="5511626"/>
              <a:ext cx="222738" cy="294039"/>
              <a:chOff x="2426677" y="3945391"/>
              <a:chExt cx="222738" cy="294039"/>
            </a:xfrm>
          </p:grpSpPr>
          <p:sp>
            <p:nvSpPr>
              <p:cNvPr id="326" name="等腰三角形 325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7" name="等腰三角形 326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4" name="群組 303"/>
            <p:cNvGrpSpPr/>
            <p:nvPr/>
          </p:nvGrpSpPr>
          <p:grpSpPr>
            <a:xfrm>
              <a:off x="4318371" y="5868448"/>
              <a:ext cx="222738" cy="294039"/>
              <a:chOff x="2426677" y="3945391"/>
              <a:chExt cx="222738" cy="294039"/>
            </a:xfrm>
          </p:grpSpPr>
          <p:sp>
            <p:nvSpPr>
              <p:cNvPr id="324" name="等腰三角形 323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5" name="等腰三角形 324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5" name="群組 304"/>
            <p:cNvGrpSpPr/>
            <p:nvPr/>
          </p:nvGrpSpPr>
          <p:grpSpPr>
            <a:xfrm>
              <a:off x="4463532" y="6162489"/>
              <a:ext cx="222738" cy="294039"/>
              <a:chOff x="2426677" y="3945391"/>
              <a:chExt cx="222738" cy="294039"/>
            </a:xfrm>
          </p:grpSpPr>
          <p:sp>
            <p:nvSpPr>
              <p:cNvPr id="322" name="等腰三角形 321"/>
              <p:cNvSpPr/>
              <p:nvPr/>
            </p:nvSpPr>
            <p:spPr>
              <a:xfrm>
                <a:off x="2426677" y="3945391"/>
                <a:ext cx="222738" cy="294039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3" name="等腰三角形 322"/>
              <p:cNvSpPr/>
              <p:nvPr/>
            </p:nvSpPr>
            <p:spPr>
              <a:xfrm>
                <a:off x="2485292" y="4032395"/>
                <a:ext cx="105508" cy="120029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306" name="直線接點 305"/>
            <p:cNvCxnSpPr>
              <a:stCxn id="344" idx="3"/>
              <a:endCxn id="346" idx="1"/>
            </p:cNvCxnSpPr>
            <p:nvPr/>
          </p:nvCxnSpPr>
          <p:spPr>
            <a:xfrm flipV="1">
              <a:off x="6564797" y="5352872"/>
              <a:ext cx="340706" cy="8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線接點 306"/>
            <p:cNvCxnSpPr/>
            <p:nvPr/>
          </p:nvCxnSpPr>
          <p:spPr>
            <a:xfrm flipH="1" flipV="1">
              <a:off x="7369836" y="5424564"/>
              <a:ext cx="171013" cy="1811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線接點 307"/>
            <p:cNvCxnSpPr>
              <a:endCxn id="348" idx="1"/>
            </p:cNvCxnSpPr>
            <p:nvPr/>
          </p:nvCxnSpPr>
          <p:spPr>
            <a:xfrm flipV="1">
              <a:off x="6794686" y="5830524"/>
              <a:ext cx="746163" cy="1274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接點 308"/>
            <p:cNvCxnSpPr>
              <a:endCxn id="350" idx="1"/>
            </p:cNvCxnSpPr>
            <p:nvPr/>
          </p:nvCxnSpPr>
          <p:spPr>
            <a:xfrm>
              <a:off x="5932922" y="5799509"/>
              <a:ext cx="570189" cy="2225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接點 309"/>
            <p:cNvCxnSpPr/>
            <p:nvPr/>
          </p:nvCxnSpPr>
          <p:spPr>
            <a:xfrm flipV="1">
              <a:off x="5911625" y="5453027"/>
              <a:ext cx="216360" cy="1171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接點 310"/>
            <p:cNvCxnSpPr>
              <a:stCxn id="343" idx="3"/>
            </p:cNvCxnSpPr>
            <p:nvPr/>
          </p:nvCxnSpPr>
          <p:spPr>
            <a:xfrm flipH="1">
              <a:off x="6317171" y="5033183"/>
              <a:ext cx="52270" cy="1647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接點 311"/>
            <p:cNvCxnSpPr/>
            <p:nvPr/>
          </p:nvCxnSpPr>
          <p:spPr>
            <a:xfrm flipV="1">
              <a:off x="7367788" y="5185316"/>
              <a:ext cx="129765" cy="150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線接點 312"/>
            <p:cNvCxnSpPr/>
            <p:nvPr/>
          </p:nvCxnSpPr>
          <p:spPr>
            <a:xfrm flipV="1">
              <a:off x="7853713" y="5546399"/>
              <a:ext cx="285822" cy="116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線接點 313"/>
            <p:cNvCxnSpPr/>
            <p:nvPr/>
          </p:nvCxnSpPr>
          <p:spPr>
            <a:xfrm>
              <a:off x="6890315" y="6114754"/>
              <a:ext cx="273470" cy="65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接點 314"/>
            <p:cNvCxnSpPr/>
            <p:nvPr/>
          </p:nvCxnSpPr>
          <p:spPr>
            <a:xfrm flipV="1">
              <a:off x="6417560" y="6147297"/>
              <a:ext cx="124901" cy="239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接點 315"/>
            <p:cNvCxnSpPr/>
            <p:nvPr/>
          </p:nvCxnSpPr>
          <p:spPr>
            <a:xfrm flipV="1">
              <a:off x="5440610" y="5844728"/>
              <a:ext cx="126769" cy="1721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接點 316"/>
            <p:cNvCxnSpPr>
              <a:endCxn id="344" idx="1"/>
            </p:cNvCxnSpPr>
            <p:nvPr/>
          </p:nvCxnSpPr>
          <p:spPr>
            <a:xfrm>
              <a:off x="4603944" y="5012533"/>
              <a:ext cx="1472459" cy="3491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接點 317"/>
            <p:cNvCxnSpPr>
              <a:endCxn id="344" idx="1"/>
            </p:cNvCxnSpPr>
            <p:nvPr/>
          </p:nvCxnSpPr>
          <p:spPr>
            <a:xfrm>
              <a:off x="4409304" y="5325916"/>
              <a:ext cx="1667099" cy="35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>
              <a:endCxn id="352" idx="1"/>
            </p:cNvCxnSpPr>
            <p:nvPr/>
          </p:nvCxnSpPr>
          <p:spPr>
            <a:xfrm flipV="1">
              <a:off x="4457797" y="5684038"/>
              <a:ext cx="990648" cy="28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線接點 319"/>
            <p:cNvCxnSpPr/>
            <p:nvPr/>
          </p:nvCxnSpPr>
          <p:spPr>
            <a:xfrm flipV="1">
              <a:off x="4554556" y="5695710"/>
              <a:ext cx="886039" cy="2990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接點 320"/>
            <p:cNvCxnSpPr/>
            <p:nvPr/>
          </p:nvCxnSpPr>
          <p:spPr>
            <a:xfrm flipV="1">
              <a:off x="4683953" y="5705146"/>
              <a:ext cx="732417" cy="5627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4" name="文字方塊 353"/>
          <p:cNvSpPr txBox="1"/>
          <p:nvPr/>
        </p:nvSpPr>
        <p:spPr>
          <a:xfrm>
            <a:off x="3370941" y="1592669"/>
            <a:ext cx="738664" cy="134267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TW" dirty="0"/>
              <a:t>Slice 1</a:t>
            </a:r>
          </a:p>
          <a:p>
            <a:r>
              <a:rPr lang="en-US" altLang="zh-TW" dirty="0"/>
              <a:t>Smartphones</a:t>
            </a:r>
            <a:endParaRPr lang="zh-TW" altLang="en-US" dirty="0"/>
          </a:p>
        </p:txBody>
      </p:sp>
      <p:sp>
        <p:nvSpPr>
          <p:cNvPr id="355" name="文字方塊 354"/>
          <p:cNvSpPr txBox="1"/>
          <p:nvPr/>
        </p:nvSpPr>
        <p:spPr>
          <a:xfrm>
            <a:off x="3362278" y="3476597"/>
            <a:ext cx="738664" cy="126028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TW" dirty="0"/>
              <a:t>Slice 2</a:t>
            </a:r>
          </a:p>
          <a:p>
            <a:r>
              <a:rPr lang="en-US" altLang="zh-TW" dirty="0"/>
              <a:t>Auto Driving</a:t>
            </a:r>
            <a:endParaRPr lang="zh-TW" altLang="en-US" dirty="0"/>
          </a:p>
        </p:txBody>
      </p:sp>
      <p:sp>
        <p:nvSpPr>
          <p:cNvPr id="356" name="文字方塊 355"/>
          <p:cNvSpPr txBox="1"/>
          <p:nvPr/>
        </p:nvSpPr>
        <p:spPr>
          <a:xfrm>
            <a:off x="3375948" y="5616135"/>
            <a:ext cx="738664" cy="68704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TW" dirty="0"/>
              <a:t>Slice 3</a:t>
            </a:r>
          </a:p>
          <a:p>
            <a:r>
              <a:rPr lang="en-US" altLang="zh-TW" dirty="0" err="1"/>
              <a:t>IoT</a:t>
            </a:r>
            <a:endParaRPr lang="zh-TW" altLang="en-US" dirty="0"/>
          </a:p>
        </p:txBody>
      </p:sp>
      <p:sp>
        <p:nvSpPr>
          <p:cNvPr id="357" name="圓角矩形圖說文字 356"/>
          <p:cNvSpPr/>
          <p:nvPr/>
        </p:nvSpPr>
        <p:spPr>
          <a:xfrm>
            <a:off x="952794" y="5312569"/>
            <a:ext cx="1976784" cy="1083248"/>
          </a:xfrm>
          <a:prstGeom prst="wedgeRoundRectCallout">
            <a:avLst>
              <a:gd name="adj1" fmla="val 69056"/>
              <a:gd name="adj2" fmla="val -701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The virtualization layer may be attacked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D40C9-4344-436D-B560-FD668BB6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Bandwidth Slicing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4438C-C07B-4AC0-9564-0E6B3909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39518"/>
          </a:xfrm>
        </p:spPr>
        <p:txBody>
          <a:bodyPr/>
          <a:lstStyle/>
          <a:p>
            <a:r>
              <a:rPr lang="en-US" altLang="zh-TW" dirty="0"/>
              <a:t>Network bandwidth is divided for different tenants</a:t>
            </a:r>
          </a:p>
          <a:p>
            <a:r>
              <a:rPr lang="en-US" altLang="zh-TW" dirty="0"/>
              <a:t>The idea is borrowed from circuit switching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2FD8D-075D-4EBF-B26A-D7A9176A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88" y="3429000"/>
            <a:ext cx="3261024" cy="27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4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63D729EE-1352-41DB-89B6-2F4D00B3C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76350"/>
            <a:ext cx="7772400" cy="49085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TW" i="1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Weighted Fair Queuing (WFQ): </a:t>
            </a:r>
          </a:p>
          <a:p>
            <a:r>
              <a:rPr lang="en-US" altLang="zh-TW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Round Robin</a:t>
            </a:r>
          </a:p>
          <a:p>
            <a:r>
              <a:rPr lang="en-US" altLang="zh-TW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each class gets weighted amount of service in each cycle</a:t>
            </a:r>
          </a:p>
          <a:p>
            <a:r>
              <a:rPr lang="en-US" altLang="zh-TW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real-world example?</a:t>
            </a:r>
          </a:p>
          <a:p>
            <a:endParaRPr lang="en-US" altLang="zh-TW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70659" name="Picture 4" descr="666 WFQ">
            <a:extLst>
              <a:ext uri="{FF2B5EF4-FFF2-40B4-BE49-F238E27FC236}">
                <a16:creationId xmlns:a16="http://schemas.microsoft.com/office/drawing/2014/main" id="{D8A48A70-AF59-4E3D-90D6-C8AE477D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38" y="4279177"/>
            <a:ext cx="4374251" cy="192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C3615B4D-9CA8-4A2D-8AB8-43A692CC7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7938"/>
            <a:ext cx="7772400" cy="1143000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Priority Queue</a:t>
            </a:r>
          </a:p>
        </p:txBody>
      </p:sp>
      <p:sp>
        <p:nvSpPr>
          <p:cNvPr id="70662" name="Slide Number Placeholder 5">
            <a:extLst>
              <a:ext uri="{FF2B5EF4-FFF2-40B4-BE49-F238E27FC236}">
                <a16:creationId xmlns:a16="http://schemas.microsoft.com/office/drawing/2014/main" id="{9C452537-4A19-42A8-B66A-072389C8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6613" y="647541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>
                <a:latin typeface="Tahoma" panose="020B0604030504040204" pitchFamily="34" charset="0"/>
              </a:rPr>
              <a:t>4-</a:t>
            </a:r>
            <a:fld id="{E85C2E48-4814-4B46-AEC9-3FABB6F94D41}" type="slidenum">
              <a:rPr lang="en-US" altLang="zh-TW" sz="1200" smtClean="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TW" sz="1200">
              <a:latin typeface="Tahoma" panose="020B0604030504040204" pitchFamily="34" charset="0"/>
            </a:endParaRPr>
          </a:p>
        </p:txBody>
      </p:sp>
      <p:sp>
        <p:nvSpPr>
          <p:cNvPr id="70663" name="Footer Placeholder 2">
            <a:extLst>
              <a:ext uri="{FF2B5EF4-FFF2-40B4-BE49-F238E27FC236}">
                <a16:creationId xmlns:a16="http://schemas.microsoft.com/office/drawing/2014/main" id="{AE2C3E7C-609C-48D5-ABF3-E72B70C9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6375400" y="6475413"/>
            <a:ext cx="2178050" cy="241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Gill Sans MT" panose="020B0502020104020203" pitchFamily="34" charset="0"/>
                <a:cs typeface="Gill Sans MT" panose="020B0502020104020203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200">
                <a:solidFill>
                  <a:srgbClr val="0000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Network Layer: Data Plane</a:t>
            </a:r>
          </a:p>
        </p:txBody>
      </p:sp>
      <p:pic>
        <p:nvPicPr>
          <p:cNvPr id="70664" name="圖片 7">
            <a:extLst>
              <a:ext uri="{FF2B5EF4-FFF2-40B4-BE49-F238E27FC236}">
                <a16:creationId xmlns:a16="http://schemas.microsoft.com/office/drawing/2014/main" id="{643A9B4B-6B23-41E0-9E9C-05AAD10E4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3101975"/>
            <a:ext cx="2679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36E56-219E-4A09-A8FC-69592130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Priority Queue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D09CF-7F26-40CA-9F67-A3E8F8F78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1778763"/>
          </a:xfrm>
        </p:spPr>
        <p:txBody>
          <a:bodyPr/>
          <a:lstStyle/>
          <a:p>
            <a:r>
              <a:rPr lang="en-US" altLang="zh-TW" dirty="0"/>
              <a:t>How to setup priority queue?</a:t>
            </a:r>
          </a:p>
          <a:p>
            <a:r>
              <a:rPr lang="en-US" altLang="zh-TW" dirty="0"/>
              <a:t>Depend on switches</a:t>
            </a:r>
          </a:p>
          <a:p>
            <a:r>
              <a:rPr lang="en-US" altLang="zh-TW" dirty="0"/>
              <a:t>Take OVS as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037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05184-424D-4605-97F4-774E1E8D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altLang="zh-TW" dirty="0"/>
              <a:t>OVSDB Management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BF14A61-1D03-4544-B08B-8E61D9B346C9}"/>
              </a:ext>
            </a:extLst>
          </p:cNvPr>
          <p:cNvSpPr/>
          <p:nvPr/>
        </p:nvSpPr>
        <p:spPr>
          <a:xfrm>
            <a:off x="2375242" y="1945081"/>
            <a:ext cx="2305702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Controller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863448-E7DF-4B36-91CE-166B43E4AC92}"/>
              </a:ext>
            </a:extLst>
          </p:cNvPr>
          <p:cNvSpPr/>
          <p:nvPr/>
        </p:nvSpPr>
        <p:spPr>
          <a:xfrm>
            <a:off x="1609030" y="3534960"/>
            <a:ext cx="5317647" cy="20456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ACC5D27-65DB-4D13-AEE5-C7FB017BB854}"/>
              </a:ext>
            </a:extLst>
          </p:cNvPr>
          <p:cNvSpPr/>
          <p:nvPr/>
        </p:nvSpPr>
        <p:spPr>
          <a:xfrm>
            <a:off x="1844785" y="3836019"/>
            <a:ext cx="2305702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ovsdb</a:t>
            </a:r>
            <a:r>
              <a:rPr lang="en-US" altLang="zh-TW" dirty="0"/>
              <a:t>-server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D2116A6-9451-47F2-84E6-DF79D2FD6672}"/>
              </a:ext>
            </a:extLst>
          </p:cNvPr>
          <p:cNvSpPr/>
          <p:nvPr/>
        </p:nvSpPr>
        <p:spPr>
          <a:xfrm>
            <a:off x="4385731" y="3837838"/>
            <a:ext cx="2305702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ovs-vswitchd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E1D79-2719-4515-8671-8C502ABA2F84}"/>
              </a:ext>
            </a:extLst>
          </p:cNvPr>
          <p:cNvSpPr/>
          <p:nvPr/>
        </p:nvSpPr>
        <p:spPr>
          <a:xfrm>
            <a:off x="4385731" y="4646972"/>
            <a:ext cx="2305702" cy="6750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Forwarding Path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107FE7A4-AC67-406B-B4C6-D5E96D612C5E}"/>
              </a:ext>
            </a:extLst>
          </p:cNvPr>
          <p:cNvSpPr/>
          <p:nvPr/>
        </p:nvSpPr>
        <p:spPr>
          <a:xfrm>
            <a:off x="3246474" y="4742159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F05B92B-3470-474F-8765-72FC944B5AB6}"/>
              </a:ext>
            </a:extLst>
          </p:cNvPr>
          <p:cNvSpPr/>
          <p:nvPr/>
        </p:nvSpPr>
        <p:spPr>
          <a:xfrm>
            <a:off x="6789610" y="4727165"/>
            <a:ext cx="978408" cy="48463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2D42F3F-41F5-4443-9AC5-981E2A753C1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150487" y="4089147"/>
            <a:ext cx="235244" cy="18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EF41AE2-6991-4AE2-8214-B229585543D0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5538582" y="4344094"/>
            <a:ext cx="0" cy="3028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ECC2105-580B-4EFF-ACF3-18233DCB0E80}"/>
              </a:ext>
            </a:extLst>
          </p:cNvPr>
          <p:cNvCxnSpPr>
            <a:endCxn id="6" idx="0"/>
          </p:cNvCxnSpPr>
          <p:nvPr/>
        </p:nvCxnSpPr>
        <p:spPr>
          <a:xfrm flipH="1">
            <a:off x="2997636" y="2451337"/>
            <a:ext cx="189028" cy="1384682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892F013-9147-4794-8D38-EF44F592F8B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920540" y="2451337"/>
            <a:ext cx="1618042" cy="138650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999108-49E4-43E6-A897-FFCB1FF1734C}"/>
              </a:ext>
            </a:extLst>
          </p:cNvPr>
          <p:cNvSpPr txBox="1"/>
          <p:nvPr/>
        </p:nvSpPr>
        <p:spPr>
          <a:xfrm>
            <a:off x="2340030" y="2695983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OVSDB</a:t>
            </a:r>
          </a:p>
          <a:p>
            <a:r>
              <a:rPr lang="en-US" altLang="zh-TW" sz="1400" dirty="0" err="1"/>
              <a:t>Mgmt</a:t>
            </a:r>
            <a:endParaRPr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1CE6BF6-26B9-4AEF-ABC9-DA8AA8D023F2}"/>
              </a:ext>
            </a:extLst>
          </p:cNvPr>
          <p:cNvSpPr txBox="1"/>
          <p:nvPr/>
        </p:nvSpPr>
        <p:spPr>
          <a:xfrm>
            <a:off x="4644726" y="2803704"/>
            <a:ext cx="927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OpenFlow</a:t>
            </a:r>
            <a:endParaRPr lang="zh-TW" altLang="en-US" sz="1400" dirty="0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6E193447-73BA-4327-81C1-E6FF55C9ADA0}"/>
              </a:ext>
            </a:extLst>
          </p:cNvPr>
          <p:cNvSpPr/>
          <p:nvPr/>
        </p:nvSpPr>
        <p:spPr>
          <a:xfrm>
            <a:off x="392445" y="1777782"/>
            <a:ext cx="1601181" cy="1248411"/>
          </a:xfrm>
          <a:prstGeom prst="wedgeRoundRectCallout">
            <a:avLst>
              <a:gd name="adj1" fmla="val 69118"/>
              <a:gd name="adj2" fmla="val 354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vBridge</a:t>
            </a:r>
            <a:endParaRPr lang="en-US" altLang="zh-TW" dirty="0"/>
          </a:p>
          <a:p>
            <a:pPr algn="ctr"/>
            <a:r>
              <a:rPr lang="en-US" altLang="zh-TW" dirty="0" err="1"/>
              <a:t>vPort</a:t>
            </a:r>
            <a:endParaRPr lang="en-US" altLang="zh-TW" dirty="0"/>
          </a:p>
          <a:p>
            <a:pPr algn="ctr"/>
            <a:r>
              <a:rPr lang="en-US" altLang="zh-TW" dirty="0"/>
              <a:t>Queue</a:t>
            </a:r>
            <a:endParaRPr lang="zh-TW" altLang="en-US" dirty="0"/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DA1A2B9C-348B-46AF-B4FD-162FD3CC5CF3}"/>
              </a:ext>
            </a:extLst>
          </p:cNvPr>
          <p:cNvSpPr/>
          <p:nvPr/>
        </p:nvSpPr>
        <p:spPr>
          <a:xfrm>
            <a:off x="5833795" y="1656773"/>
            <a:ext cx="1601181" cy="1248411"/>
          </a:xfrm>
          <a:prstGeom prst="wedgeRoundRectCallout">
            <a:avLst>
              <a:gd name="adj1" fmla="val -70343"/>
              <a:gd name="adj2" fmla="val 496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Forwarding rules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4321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57018-4551-460C-B33C-E3127C10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Priority Queue in OVS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D939BA-648F-46C3-815F-92681272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95611"/>
          </a:xfrm>
        </p:spPr>
        <p:txBody>
          <a:bodyPr/>
          <a:lstStyle/>
          <a:p>
            <a:r>
              <a:rPr lang="en-US" altLang="zh-TW" dirty="0"/>
              <a:t>Create priority queues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06675C-9ACF-4D1D-8C83-1016C43C0EC3}"/>
              </a:ext>
            </a:extLst>
          </p:cNvPr>
          <p:cNvSpPr txBox="1"/>
          <p:nvPr/>
        </p:nvSpPr>
        <p:spPr>
          <a:xfrm>
            <a:off x="457200" y="2268762"/>
            <a:ext cx="67746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ovs-vsctl</a:t>
            </a:r>
            <a:r>
              <a:rPr lang="en-US" altLang="zh-TW" dirty="0"/>
              <a:t> set port eth0 </a:t>
            </a:r>
            <a:r>
              <a:rPr lang="en-US" altLang="zh-TW" dirty="0" err="1"/>
              <a:t>qos</a:t>
            </a:r>
            <a:r>
              <a:rPr lang="en-US" altLang="zh-TW" dirty="0"/>
              <a:t>=@</a:t>
            </a:r>
            <a:r>
              <a:rPr lang="en-US" altLang="zh-TW" dirty="0" err="1"/>
              <a:t>newqos</a:t>
            </a:r>
            <a:r>
              <a:rPr lang="en-US" altLang="zh-TW" dirty="0"/>
              <a:t> -- \</a:t>
            </a:r>
          </a:p>
          <a:p>
            <a:r>
              <a:rPr lang="en-US" altLang="zh-TW" dirty="0"/>
              <a:t>  --id=@</a:t>
            </a:r>
            <a:r>
              <a:rPr lang="en-US" altLang="zh-TW" dirty="0" err="1"/>
              <a:t>newqos</a:t>
            </a:r>
            <a:r>
              <a:rPr lang="en-US" altLang="zh-TW" dirty="0"/>
              <a:t> create </a:t>
            </a:r>
            <a:r>
              <a:rPr lang="en-US" altLang="zh-TW" dirty="0" err="1"/>
              <a:t>qos</a:t>
            </a:r>
            <a:r>
              <a:rPr lang="en-US" altLang="zh-TW" dirty="0"/>
              <a:t> type=</a:t>
            </a:r>
            <a:r>
              <a:rPr lang="en-US" altLang="zh-TW" dirty="0" err="1"/>
              <a:t>linux-htb</a:t>
            </a:r>
            <a:r>
              <a:rPr lang="en-US" altLang="zh-TW" dirty="0"/>
              <a:t> \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other-config:max-rate</a:t>
            </a:r>
            <a:r>
              <a:rPr lang="en-US" altLang="zh-TW" dirty="0"/>
              <a:t>=1000000000 \</a:t>
            </a:r>
          </a:p>
          <a:p>
            <a:r>
              <a:rPr lang="en-US" altLang="zh-TW" dirty="0"/>
              <a:t>      queues:123=@vif10queue \</a:t>
            </a:r>
          </a:p>
          <a:p>
            <a:r>
              <a:rPr lang="en-US" altLang="zh-TW" dirty="0"/>
              <a:t>      queues:234=@vif20queue -- \</a:t>
            </a:r>
          </a:p>
          <a:p>
            <a:r>
              <a:rPr lang="en-US" altLang="zh-TW" dirty="0"/>
              <a:t>  --id=@vif10queue create queue </a:t>
            </a:r>
            <a:r>
              <a:rPr lang="en-US" altLang="zh-TW" dirty="0" err="1"/>
              <a:t>other-config:max-rate</a:t>
            </a:r>
            <a:r>
              <a:rPr lang="en-US" altLang="zh-TW" dirty="0"/>
              <a:t>=10000000 -- \</a:t>
            </a:r>
          </a:p>
          <a:p>
            <a:r>
              <a:rPr lang="en-US" altLang="zh-TW" dirty="0"/>
              <a:t>  --id=@vif20queue create queue </a:t>
            </a:r>
            <a:r>
              <a:rPr lang="en-US" altLang="zh-TW" dirty="0" err="1"/>
              <a:t>other-config:max-rate</a:t>
            </a:r>
            <a:r>
              <a:rPr lang="en-US" altLang="zh-TW" dirty="0"/>
              <a:t>=20000000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15E61D-341F-4480-9F63-D626E8AA704F}"/>
              </a:ext>
            </a:extLst>
          </p:cNvPr>
          <p:cNvSpPr/>
          <p:nvPr/>
        </p:nvSpPr>
        <p:spPr>
          <a:xfrm>
            <a:off x="457200" y="5127894"/>
            <a:ext cx="8425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ovs-ofctl add-flow br0 </a:t>
            </a:r>
            <a:r>
              <a:rPr lang="en-US" altLang="zh-TW" dirty="0" err="1"/>
              <a:t>nw_dst</a:t>
            </a:r>
            <a:r>
              <a:rPr lang="zh-TW" altLang="en-US" dirty="0"/>
              <a:t>=</a:t>
            </a:r>
            <a:r>
              <a:rPr lang="en-US" altLang="zh-TW" dirty="0"/>
              <a:t>192.168.1.10</a:t>
            </a:r>
            <a:r>
              <a:rPr lang="zh-TW" altLang="en-US" dirty="0"/>
              <a:t>,actions=set_queue:123,normal</a:t>
            </a:r>
          </a:p>
          <a:p>
            <a:r>
              <a:rPr lang="zh-TW" altLang="en-US" dirty="0"/>
              <a:t>ovs-ofctl add-flow br0 </a:t>
            </a:r>
            <a:r>
              <a:rPr lang="en-US" altLang="zh-TW" dirty="0" err="1"/>
              <a:t>nw_dst</a:t>
            </a:r>
            <a:r>
              <a:rPr lang="en-US" altLang="zh-TW" dirty="0"/>
              <a:t>=10.1.1.11</a:t>
            </a:r>
            <a:r>
              <a:rPr lang="zh-TW" altLang="en-US" dirty="0"/>
              <a:t>,actions=set_queue:234,normal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04834325-8466-4940-9026-916C171561B1}"/>
              </a:ext>
            </a:extLst>
          </p:cNvPr>
          <p:cNvSpPr txBox="1">
            <a:spLocks/>
          </p:cNvSpPr>
          <p:nvPr/>
        </p:nvSpPr>
        <p:spPr bwMode="auto">
          <a:xfrm>
            <a:off x="457200" y="4366185"/>
            <a:ext cx="8229600" cy="69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Setup forwarding rules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7D9D22-A9B9-426D-972D-15F80FC20E77}"/>
              </a:ext>
            </a:extLst>
          </p:cNvPr>
          <p:cNvSpPr/>
          <p:nvPr/>
        </p:nvSpPr>
        <p:spPr>
          <a:xfrm>
            <a:off x="4756450" y="3549897"/>
            <a:ext cx="2409620" cy="816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F6E107-CBDE-467E-BAA3-4F6D2DBD31B4}"/>
              </a:ext>
            </a:extLst>
          </p:cNvPr>
          <p:cNvSpPr/>
          <p:nvPr/>
        </p:nvSpPr>
        <p:spPr>
          <a:xfrm>
            <a:off x="2531280" y="5081547"/>
            <a:ext cx="4462114" cy="816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0B7B6AA3-73D0-44EE-A41E-4269FEF748DA}"/>
              </a:ext>
            </a:extLst>
          </p:cNvPr>
          <p:cNvSpPr/>
          <p:nvPr/>
        </p:nvSpPr>
        <p:spPr>
          <a:xfrm>
            <a:off x="5602698" y="2671776"/>
            <a:ext cx="2356640" cy="612648"/>
          </a:xfrm>
          <a:prstGeom prst="wedgeRoundRectCallout">
            <a:avLst>
              <a:gd name="adj1" fmla="val -25829"/>
              <a:gd name="adj2" fmla="val 8171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Assigned bandwidth</a:t>
            </a:r>
            <a:endParaRPr lang="zh-TW" altLang="en-US" dirty="0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15255E96-A877-48FD-87C2-33861E996620}"/>
              </a:ext>
            </a:extLst>
          </p:cNvPr>
          <p:cNvSpPr/>
          <p:nvPr/>
        </p:nvSpPr>
        <p:spPr>
          <a:xfrm>
            <a:off x="6124125" y="4501078"/>
            <a:ext cx="2788332" cy="612648"/>
          </a:xfrm>
          <a:prstGeom prst="wedgeRoundRectCallout">
            <a:avLst>
              <a:gd name="adj1" fmla="val -55104"/>
              <a:gd name="adj2" fmla="val 490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The matched flows are forwarded to the queues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868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5636F-8A58-44BF-8D72-808DCD45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Issues in Network Slicing</a:t>
            </a:r>
            <a:endParaRPr lang="zh-TW" altLang="en-US" dirty="0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49A46E2B-8E8D-4D53-A3D3-148E3D08B669}"/>
              </a:ext>
            </a:extLst>
          </p:cNvPr>
          <p:cNvGrpSpPr>
            <a:grpSpLocks/>
          </p:cNvGrpSpPr>
          <p:nvPr/>
        </p:nvGrpSpPr>
        <p:grpSpPr bwMode="auto">
          <a:xfrm>
            <a:off x="2162502" y="2432378"/>
            <a:ext cx="4051300" cy="2263775"/>
            <a:chOff x="251257" y="1325350"/>
            <a:chExt cx="4051177" cy="2263278"/>
          </a:xfrm>
        </p:grpSpPr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EB8EB607-219F-445E-951A-9AFF0594E0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970" y="1860956"/>
              <a:ext cx="2431250" cy="1240418"/>
              <a:chOff x="5418640" y="1702302"/>
              <a:chExt cx="2431250" cy="1240418"/>
            </a:xfrm>
          </p:grpSpPr>
          <p:grpSp>
            <p:nvGrpSpPr>
              <p:cNvPr id="21" name="Group 25">
                <a:extLst>
                  <a:ext uri="{FF2B5EF4-FFF2-40B4-BE49-F238E27FC236}">
                    <a16:creationId xmlns:a16="http://schemas.microsoft.com/office/drawing/2014/main" id="{6182C966-A3CD-4BD6-A72F-149C2049AB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79876" y="2377501"/>
                <a:ext cx="929822" cy="565219"/>
                <a:chOff x="1670312" y="2562997"/>
                <a:chExt cx="929822" cy="565219"/>
              </a:xfrm>
            </p:grpSpPr>
            <p:grpSp>
              <p:nvGrpSpPr>
                <p:cNvPr id="35" name="Group 39">
                  <a:extLst>
                    <a:ext uri="{FF2B5EF4-FFF2-40B4-BE49-F238E27FC236}">
                      <a16:creationId xmlns:a16="http://schemas.microsoft.com/office/drawing/2014/main" id="{B6482EFA-F6B6-4245-95A8-71BE37532F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0312" y="2562997"/>
                  <a:ext cx="929822" cy="565219"/>
                  <a:chOff x="1670312" y="2562997"/>
                  <a:chExt cx="929822" cy="565219"/>
                </a:xfrm>
              </p:grpSpPr>
              <p:sp>
                <p:nvSpPr>
                  <p:cNvPr id="37" name="Rectangle 41">
                    <a:extLst>
                      <a:ext uri="{FF2B5EF4-FFF2-40B4-BE49-F238E27FC236}">
                        <a16:creationId xmlns:a16="http://schemas.microsoft.com/office/drawing/2014/main" id="{14875FFE-D7CB-4410-8114-4795C095C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0312" y="2562997"/>
                    <a:ext cx="929822" cy="56315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>
                    <a:lvl1pPr>
                      <a:lnSpc>
                        <a:spcPct val="85000"/>
                      </a:lnSpc>
                      <a:spcBef>
                        <a:spcPct val="20000"/>
                      </a:spcBef>
                      <a:buClr>
                        <a:srgbClr val="000099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ct val="20000"/>
                      </a:spcBef>
                      <a:buClr>
                        <a:srgbClr val="000099"/>
                      </a:buClr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ＭＳ Ｐゴシック" panose="020B0600070205080204" pitchFamily="34" charset="-128"/>
                        <a:cs typeface="Gill Sans MT" panose="020B0502020104020203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zh-TW" sz="1800">
                      <a:latin typeface="Arial" panose="020B0604020202020204" pitchFamily="34" charset="0"/>
                    </a:endParaRPr>
                  </a:p>
                </p:txBody>
              </p:sp>
              <p:cxnSp>
                <p:nvCxnSpPr>
                  <p:cNvPr id="38" name="Straight Connector 42">
                    <a:extLst>
                      <a:ext uri="{FF2B5EF4-FFF2-40B4-BE49-F238E27FC236}">
                        <a16:creationId xmlns:a16="http://schemas.microsoft.com/office/drawing/2014/main" id="{13F9304B-482C-403A-8A3F-9FC353CDEB9C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786358" y="256753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9" name="Straight Connector 43">
                    <a:extLst>
                      <a:ext uri="{FF2B5EF4-FFF2-40B4-BE49-F238E27FC236}">
                        <a16:creationId xmlns:a16="http://schemas.microsoft.com/office/drawing/2014/main" id="{FD97D93E-E245-4EEC-9AEB-1C00945C541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911544" y="2566974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0" name="Straight Connector 44">
                    <a:extLst>
                      <a:ext uri="{FF2B5EF4-FFF2-40B4-BE49-F238E27FC236}">
                        <a16:creationId xmlns:a16="http://schemas.microsoft.com/office/drawing/2014/main" id="{9B62D17F-8210-4B30-9D18-5C757C611F6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27659" y="257032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1" name="Straight Connector 45">
                    <a:extLst>
                      <a:ext uri="{FF2B5EF4-FFF2-40B4-BE49-F238E27FC236}">
                        <a16:creationId xmlns:a16="http://schemas.microsoft.com/office/drawing/2014/main" id="{80F40C98-1B82-48C7-97C5-AFD7348BDC27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134843" y="2564600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2" name="Straight Connector 46">
                    <a:extLst>
                      <a:ext uri="{FF2B5EF4-FFF2-40B4-BE49-F238E27FC236}">
                        <a16:creationId xmlns:a16="http://schemas.microsoft.com/office/drawing/2014/main" id="{28B140B3-649F-4E70-9905-1A38462F2203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244397" y="256669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3" name="Straight Connector 47">
                    <a:extLst>
                      <a:ext uri="{FF2B5EF4-FFF2-40B4-BE49-F238E27FC236}">
                        <a16:creationId xmlns:a16="http://schemas.microsoft.com/office/drawing/2014/main" id="{616ABF30-DB65-4BE1-9A29-72BFF0B72CDE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365675" y="2568786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4" name="Straight Connector 48">
                    <a:extLst>
                      <a:ext uri="{FF2B5EF4-FFF2-40B4-BE49-F238E27FC236}">
                        <a16:creationId xmlns:a16="http://schemas.microsoft.com/office/drawing/2014/main" id="{BC451B86-ECC9-4AC0-ADA3-FBC5EB7AB4F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483045" y="2566971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6" name="Rectangle 40">
                  <a:extLst>
                    <a:ext uri="{FF2B5EF4-FFF2-40B4-BE49-F238E27FC236}">
                      <a16:creationId xmlns:a16="http://schemas.microsoft.com/office/drawing/2014/main" id="{6702DAAA-32AC-4970-8AE7-E8CD439045DE}"/>
                    </a:ext>
                  </a:extLst>
                </p:cNvPr>
                <p:cNvSpPr/>
                <p:nvPr/>
              </p:nvSpPr>
              <p:spPr>
                <a:xfrm>
                  <a:off x="2254738" y="2571262"/>
                  <a:ext cx="336062" cy="547076"/>
                </a:xfrm>
                <a:prstGeom prst="rect">
                  <a:avLst/>
                </a:prstGeom>
                <a:gradFill flip="none" rotWithShape="1">
                  <a:gsLst>
                    <a:gs pos="99000">
                      <a:srgbClr val="006633">
                        <a:alpha val="71000"/>
                      </a:srgbClr>
                    </a:gs>
                    <a:gs pos="100000">
                      <a:srgbClr val="FFFFFF"/>
                    </a:gs>
                  </a:gsLst>
                  <a:lin ang="0" scaled="1"/>
                  <a:tileRect/>
                </a:gradFill>
                <a:ln w="15875">
                  <a:noFill/>
                </a:ln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latin typeface="Comic Sans MS" pitchFamily="66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22" name="Group 26">
                <a:extLst>
                  <a:ext uri="{FF2B5EF4-FFF2-40B4-BE49-F238E27FC236}">
                    <a16:creationId xmlns:a16="http://schemas.microsoft.com/office/drawing/2014/main" id="{3C10CE1F-F4D7-42C4-8A9E-B5F6B99D49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6757" y="1702302"/>
                <a:ext cx="940317" cy="565219"/>
                <a:chOff x="1670312" y="2562997"/>
                <a:chExt cx="940317" cy="565219"/>
              </a:xfrm>
            </p:grpSpPr>
            <p:grpSp>
              <p:nvGrpSpPr>
                <p:cNvPr id="25" name="Group 29">
                  <a:extLst>
                    <a:ext uri="{FF2B5EF4-FFF2-40B4-BE49-F238E27FC236}">
                      <a16:creationId xmlns:a16="http://schemas.microsoft.com/office/drawing/2014/main" id="{EDDBD7F5-1982-4378-B1DE-1A4CB99185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70312" y="2562997"/>
                  <a:ext cx="929822" cy="565219"/>
                  <a:chOff x="1670312" y="2562997"/>
                  <a:chExt cx="929822" cy="565219"/>
                </a:xfrm>
              </p:grpSpPr>
              <p:sp>
                <p:nvSpPr>
                  <p:cNvPr id="27" name="Rectangle 31">
                    <a:extLst>
                      <a:ext uri="{FF2B5EF4-FFF2-40B4-BE49-F238E27FC236}">
                        <a16:creationId xmlns:a16="http://schemas.microsoft.com/office/drawing/2014/main" id="{E5458D0B-DDC6-4512-B9F4-59041CBF6F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70312" y="2562997"/>
                    <a:ext cx="929822" cy="56315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>
                    <a:lvl1pPr>
                      <a:lnSpc>
                        <a:spcPct val="85000"/>
                      </a:lnSpc>
                      <a:spcBef>
                        <a:spcPct val="20000"/>
                      </a:spcBef>
                      <a:buClr>
                        <a:srgbClr val="000099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ＭＳ Ｐゴシック" panose="020B0600070205080204" pitchFamily="34" charset="-128"/>
                        <a:cs typeface="ＭＳ Ｐゴシック" panose="020B0600070205080204" pitchFamily="34" charset="-128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ct val="20000"/>
                      </a:spcBef>
                      <a:buClr>
                        <a:srgbClr val="000099"/>
                      </a:buClr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ＭＳ Ｐゴシック" panose="020B0600070205080204" pitchFamily="34" charset="-128"/>
                        <a:cs typeface="Gill Sans MT" panose="020B0502020104020203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Gill Sans MT" panose="020B0502020104020203" pitchFamily="34" charset="0"/>
                        <a:cs typeface="Gill Sans MT" panose="020B0502020104020203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TW" altLang="zh-TW" sz="1800">
                      <a:latin typeface="Arial" panose="020B0604020202020204" pitchFamily="34" charset="0"/>
                    </a:endParaRPr>
                  </a:p>
                </p:txBody>
              </p:sp>
              <p:cxnSp>
                <p:nvCxnSpPr>
                  <p:cNvPr id="28" name="Straight Connector 32">
                    <a:extLst>
                      <a:ext uri="{FF2B5EF4-FFF2-40B4-BE49-F238E27FC236}">
                        <a16:creationId xmlns:a16="http://schemas.microsoft.com/office/drawing/2014/main" id="{7350E4D1-EFE6-49A0-A94A-344D9BC8701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786358" y="256753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9" name="Straight Connector 33">
                    <a:extLst>
                      <a:ext uri="{FF2B5EF4-FFF2-40B4-BE49-F238E27FC236}">
                        <a16:creationId xmlns:a16="http://schemas.microsoft.com/office/drawing/2014/main" id="{5116BF88-218B-4F94-8AFD-8A2F606D709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1911544" y="2566974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" name="Straight Connector 34">
                    <a:extLst>
                      <a:ext uri="{FF2B5EF4-FFF2-40B4-BE49-F238E27FC236}">
                        <a16:creationId xmlns:a16="http://schemas.microsoft.com/office/drawing/2014/main" id="{E3592CC5-A0B9-4495-8E67-D1BFE5DC4E0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027659" y="257032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" name="Straight Connector 35">
                    <a:extLst>
                      <a:ext uri="{FF2B5EF4-FFF2-40B4-BE49-F238E27FC236}">
                        <a16:creationId xmlns:a16="http://schemas.microsoft.com/office/drawing/2014/main" id="{DC755D5A-159A-41BB-8D9F-F0366CDB2F7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134843" y="2564600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2" name="Straight Connector 36">
                    <a:extLst>
                      <a:ext uri="{FF2B5EF4-FFF2-40B4-BE49-F238E27FC236}">
                        <a16:creationId xmlns:a16="http://schemas.microsoft.com/office/drawing/2014/main" id="{AC29724B-C8E0-4631-A12D-FAF7BBFA1B0A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244397" y="2566693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3" name="Straight Connector 37">
                    <a:extLst>
                      <a:ext uri="{FF2B5EF4-FFF2-40B4-BE49-F238E27FC236}">
                        <a16:creationId xmlns:a16="http://schemas.microsoft.com/office/drawing/2014/main" id="{81C9E655-E13F-4F87-8152-8229E1C3B6E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365675" y="2568786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4" name="Straight Connector 38">
                    <a:extLst>
                      <a:ext uri="{FF2B5EF4-FFF2-40B4-BE49-F238E27FC236}">
                        <a16:creationId xmlns:a16="http://schemas.microsoft.com/office/drawing/2014/main" id="{2CE54725-CB44-4EBB-B6B8-CA791CBC70A2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483045" y="2566971"/>
                    <a:ext cx="4536" cy="55789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6" name="Rectangle 30">
                  <a:extLst>
                    <a:ext uri="{FF2B5EF4-FFF2-40B4-BE49-F238E27FC236}">
                      <a16:creationId xmlns:a16="http://schemas.microsoft.com/office/drawing/2014/main" id="{59C2AEBB-EDA7-4513-B81B-316D55A2CC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6862" y="2571262"/>
                  <a:ext cx="693767" cy="547076"/>
                </a:xfrm>
                <a:prstGeom prst="rect">
                  <a:avLst/>
                </a:prstGeom>
                <a:solidFill>
                  <a:srgbClr val="CC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ＭＳ Ｐゴシック" panose="020B0600070205080204" pitchFamily="34" charset="-128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ＭＳ Ｐゴシック" panose="020B0600070205080204" pitchFamily="34" charset="-128"/>
                      <a:cs typeface="Gill Sans MT" panose="020B0502020104020203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Gill Sans MT" panose="020B0502020104020203" pitchFamily="34" charset="0"/>
                      <a:cs typeface="Gill Sans MT" panose="020B0502020104020203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TW" altLang="zh-TW" sz="18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Isosceles Triangle 27">
                <a:extLst>
                  <a:ext uri="{FF2B5EF4-FFF2-40B4-BE49-F238E27FC236}">
                    <a16:creationId xmlns:a16="http://schemas.microsoft.com/office/drawing/2014/main" id="{527D88A5-3144-4FD6-89B8-D5D25A649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346244" y="2083057"/>
                <a:ext cx="575027" cy="430236"/>
              </a:xfrm>
              <a:prstGeom prst="triangle">
                <a:avLst>
                  <a:gd name="adj" fmla="val 50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Gill Sans MT" panose="020B0502020104020203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Oval 28">
                <a:extLst>
                  <a:ext uri="{FF2B5EF4-FFF2-40B4-BE49-F238E27FC236}">
                    <a16:creationId xmlns:a16="http://schemas.microsoft.com/office/drawing/2014/main" id="{76A16C80-3309-4376-A3C1-54ACF042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6951" y="2016897"/>
                <a:ext cx="632939" cy="62881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  <a:cs typeface="Gill Sans MT" panose="020B0502020104020203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Gill Sans MT" panose="020B0502020104020203" pitchFamily="34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zh-TW" sz="1800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6" name="Straight Arrow Connector 10">
              <a:extLst>
                <a:ext uri="{FF2B5EF4-FFF2-40B4-BE49-F238E27FC236}">
                  <a16:creationId xmlns:a16="http://schemas.microsoft.com/office/drawing/2014/main" id="{E6FA7E30-2790-4783-9E7C-D3680E3BC121}"/>
                </a:ext>
              </a:extLst>
            </p:cNvPr>
            <p:cNvCxnSpPr>
              <a:cxnSpLocks noChangeShapeType="1"/>
              <a:stCxn id="23" idx="0"/>
              <a:endCxn id="27" idx="1"/>
            </p:cNvCxnSpPr>
            <p:nvPr/>
          </p:nvCxnSpPr>
          <p:spPr bwMode="auto">
            <a:xfrm flipV="1">
              <a:off x="1439206" y="2142535"/>
              <a:ext cx="297881" cy="314295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Arrow Connector 11">
              <a:extLst>
                <a:ext uri="{FF2B5EF4-FFF2-40B4-BE49-F238E27FC236}">
                  <a16:creationId xmlns:a16="http://schemas.microsoft.com/office/drawing/2014/main" id="{F5A0FE6F-62C0-4858-A4BF-AE8AA54297DB}"/>
                </a:ext>
              </a:extLst>
            </p:cNvPr>
            <p:cNvCxnSpPr>
              <a:cxnSpLocks noChangeShapeType="1"/>
              <a:stCxn id="23" idx="0"/>
              <a:endCxn id="37" idx="1"/>
            </p:cNvCxnSpPr>
            <p:nvPr/>
          </p:nvCxnSpPr>
          <p:spPr bwMode="auto">
            <a:xfrm>
              <a:off x="1439206" y="2456830"/>
              <a:ext cx="331000" cy="360904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Arrow Connector 12">
              <a:extLst>
                <a:ext uri="{FF2B5EF4-FFF2-40B4-BE49-F238E27FC236}">
                  <a16:creationId xmlns:a16="http://schemas.microsoft.com/office/drawing/2014/main" id="{E9AC8710-79C5-46B0-971D-3EAA959FCA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4946" y="2332657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13">
              <a:extLst>
                <a:ext uri="{FF2B5EF4-FFF2-40B4-BE49-F238E27FC236}">
                  <a16:creationId xmlns:a16="http://schemas.microsoft.com/office/drawing/2014/main" id="{0A645F17-DD5C-4070-9DBA-73F166699D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3380" y="2589841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7C7A756C-5122-46C3-8E67-43B4BD7645B2}"/>
                </a:ext>
              </a:extLst>
            </p:cNvPr>
            <p:cNvCxnSpPr>
              <a:cxnSpLocks noChangeShapeType="1"/>
              <a:endCxn id="24" idx="1"/>
            </p:cNvCxnSpPr>
            <p:nvPr/>
          </p:nvCxnSpPr>
          <p:spPr bwMode="auto">
            <a:xfrm>
              <a:off x="2675605" y="2143260"/>
              <a:ext cx="224368" cy="124379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Arrow Connector 15">
              <a:extLst>
                <a:ext uri="{FF2B5EF4-FFF2-40B4-BE49-F238E27FC236}">
                  <a16:creationId xmlns:a16="http://schemas.microsoft.com/office/drawing/2014/main" id="{0A4C8144-EDB6-4B35-AB03-283BFFB059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99077" y="2677595"/>
              <a:ext cx="185641" cy="157128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1E432C8B-7EF0-42B8-8E69-434F69D34F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35754" y="2488459"/>
              <a:ext cx="390968" cy="1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3DCC4AA4-1F0E-49B1-8A83-C563A4DC3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5802" y="1325350"/>
              <a:ext cx="17053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high priority queue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(waiting area)</a:t>
              </a: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78298D4-B231-449F-A1C9-C71022D95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2157" y="3065408"/>
              <a:ext cx="159176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low priority queue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(waiting area)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4ACF44A7-09E4-422A-93CB-616911B5A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57" y="2002904"/>
              <a:ext cx="7632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arrivals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183ABABA-6035-49A5-BFA5-8F8987E9B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235" y="2735146"/>
              <a:ext cx="7873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classify</a:t>
              </a:r>
            </a:p>
          </p:txBody>
        </p:sp>
        <p:cxnSp>
          <p:nvCxnSpPr>
            <p:cNvPr id="17" name="Straight Arrow Connector 21">
              <a:extLst>
                <a:ext uri="{FF2B5EF4-FFF2-40B4-BE49-F238E27FC236}">
                  <a16:creationId xmlns:a16="http://schemas.microsoft.com/office/drawing/2014/main" id="{7EA7DEBD-1876-4DB4-B64F-CC033F8D15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63003" y="2333194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22">
              <a:extLst>
                <a:ext uri="{FF2B5EF4-FFF2-40B4-BE49-F238E27FC236}">
                  <a16:creationId xmlns:a16="http://schemas.microsoft.com/office/drawing/2014/main" id="{BC4E19E2-09FB-47FE-9018-70DE1C7FB6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61437" y="2590378"/>
              <a:ext cx="485378" cy="6083"/>
            </a:xfrm>
            <a:prstGeom prst="straightConnector1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33F869F1-297B-4786-B427-3CB629367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448" y="2003441"/>
              <a:ext cx="104298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departures</a:t>
              </a:r>
            </a:p>
          </p:txBody>
        </p:sp>
        <p:sp>
          <p:nvSpPr>
            <p:cNvPr id="20" name="TextBox 24">
              <a:extLst>
                <a:ext uri="{FF2B5EF4-FFF2-40B4-BE49-F238E27FC236}">
                  <a16:creationId xmlns:a16="http://schemas.microsoft.com/office/drawing/2014/main" id="{CF3B5B38-D5BE-4260-A48C-14441BECB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310" y="2735682"/>
              <a:ext cx="85293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  <a:cs typeface="Gill Sans MT" panose="020B0502020104020203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Gill Sans MT" panose="020B0502020104020203" pitchFamily="34" charset="0"/>
                  <a:cs typeface="Gill Sans MT" panose="020B05020201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400">
                  <a:latin typeface="Arial" panose="020B0604020202020204" pitchFamily="34" charset="0"/>
                  <a:cs typeface="Arial" panose="020B0604020202020204" pitchFamily="34" charset="0"/>
                </a:rPr>
                <a:t> (server)</a:t>
              </a:r>
            </a:p>
          </p:txBody>
        </p:sp>
      </p:grpSp>
      <p:sp>
        <p:nvSpPr>
          <p:cNvPr id="45" name="語音泡泡: 圓角矩形 44">
            <a:extLst>
              <a:ext uri="{FF2B5EF4-FFF2-40B4-BE49-F238E27FC236}">
                <a16:creationId xmlns:a16="http://schemas.microsoft.com/office/drawing/2014/main" id="{C390647A-71ED-440C-B47C-C4823A7775DA}"/>
              </a:ext>
            </a:extLst>
          </p:cNvPr>
          <p:cNvSpPr/>
          <p:nvPr/>
        </p:nvSpPr>
        <p:spPr>
          <a:xfrm>
            <a:off x="1637820" y="2100939"/>
            <a:ext cx="1282418" cy="612648"/>
          </a:xfrm>
          <a:prstGeom prst="wedgeRoundRectCallout">
            <a:avLst>
              <a:gd name="adj1" fmla="val 51766"/>
              <a:gd name="adj2" fmla="val 1310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Match</a:t>
            </a:r>
            <a:endParaRPr lang="zh-TW" altLang="en-US" dirty="0"/>
          </a:p>
        </p:txBody>
      </p:sp>
      <p:sp>
        <p:nvSpPr>
          <p:cNvPr id="46" name="語音泡泡: 圓角矩形 45">
            <a:extLst>
              <a:ext uri="{FF2B5EF4-FFF2-40B4-BE49-F238E27FC236}">
                <a16:creationId xmlns:a16="http://schemas.microsoft.com/office/drawing/2014/main" id="{4EB2E9DE-4DEA-4298-8BDE-E277A3C8A1C9}"/>
              </a:ext>
            </a:extLst>
          </p:cNvPr>
          <p:cNvSpPr/>
          <p:nvPr/>
        </p:nvSpPr>
        <p:spPr>
          <a:xfrm>
            <a:off x="1800787" y="4327365"/>
            <a:ext cx="1282418" cy="612648"/>
          </a:xfrm>
          <a:prstGeom prst="wedgeRoundRectCallout">
            <a:avLst>
              <a:gd name="adj1" fmla="val 76722"/>
              <a:gd name="adj2" fmla="val -1383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Action = </a:t>
            </a:r>
            <a:r>
              <a:rPr lang="en-US" altLang="zh-TW" dirty="0" err="1"/>
              <a:t>setQueue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8132BC7-F8D4-441D-AC1D-9ABF1C6C7E43}"/>
              </a:ext>
            </a:extLst>
          </p:cNvPr>
          <p:cNvSpPr/>
          <p:nvPr/>
        </p:nvSpPr>
        <p:spPr>
          <a:xfrm>
            <a:off x="3410364" y="4914807"/>
            <a:ext cx="4383758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 can attack network slicing by using fake packets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69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78760-2D46-4763-9232-A4CB33908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64580"/>
          </a:xfrm>
        </p:spPr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https://github.com/os-libera/Libera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6BACCF-C2ED-467C-AB59-37CF6E8E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4" t="45608" r="53249" b="37341"/>
          <a:stretch/>
        </p:blipFill>
        <p:spPr>
          <a:xfrm>
            <a:off x="1250065" y="2540256"/>
            <a:ext cx="6818995" cy="32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2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B4ABAD-DFC0-4C0D-8856-FC1D460D7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26" t="38369" r="39578" b="37713"/>
          <a:stretch/>
        </p:blipFill>
        <p:spPr>
          <a:xfrm>
            <a:off x="285968" y="1972519"/>
            <a:ext cx="8572064" cy="33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6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AB31AC-95AC-4E63-A113-32DD613D6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2" t="41841" r="39705" b="38330"/>
          <a:stretch/>
        </p:blipFill>
        <p:spPr>
          <a:xfrm>
            <a:off x="325669" y="2585012"/>
            <a:ext cx="8492662" cy="28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9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926F26-F64B-4C5C-A3D1-C19F91A4D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3" t="29805" r="39915" b="27760"/>
          <a:stretch/>
        </p:blipFill>
        <p:spPr>
          <a:xfrm>
            <a:off x="1067764" y="1724629"/>
            <a:ext cx="7008471" cy="49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6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0F078-19F3-4D75-95D4-C399070B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Services</a:t>
            </a:r>
            <a:endParaRPr lang="zh-TW" altLang="en-US" dirty="0"/>
          </a:p>
        </p:txBody>
      </p:sp>
      <p:pic>
        <p:nvPicPr>
          <p:cNvPr id="4" name="Picture 18" descr="multi_router_RND_Gray_SM">
            <a:extLst>
              <a:ext uri="{FF2B5EF4-FFF2-40B4-BE49-F238E27FC236}">
                <a16:creationId xmlns:a16="http://schemas.microsoft.com/office/drawing/2014/main" id="{02B1DA2A-8359-40FB-9A23-3DFB576C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5008" y="3557485"/>
            <a:ext cx="488394" cy="335112"/>
          </a:xfrm>
          <a:prstGeom prst="rect">
            <a:avLst/>
          </a:prstGeom>
          <a:noFill/>
        </p:spPr>
      </p:pic>
      <p:pic>
        <p:nvPicPr>
          <p:cNvPr id="5" name="Picture 18" descr="multi_router_RND_Gray_SM">
            <a:extLst>
              <a:ext uri="{FF2B5EF4-FFF2-40B4-BE49-F238E27FC236}">
                <a16:creationId xmlns:a16="http://schemas.microsoft.com/office/drawing/2014/main" id="{07E50D53-1370-4573-B73D-0BBA1D22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685" y="3127797"/>
            <a:ext cx="488394" cy="335112"/>
          </a:xfrm>
          <a:prstGeom prst="rect">
            <a:avLst/>
          </a:prstGeom>
          <a:noFill/>
        </p:spPr>
      </p:pic>
      <p:pic>
        <p:nvPicPr>
          <p:cNvPr id="6" name="Picture 18" descr="multi_router_RND_Gray_SM">
            <a:extLst>
              <a:ext uri="{FF2B5EF4-FFF2-40B4-BE49-F238E27FC236}">
                <a16:creationId xmlns:a16="http://schemas.microsoft.com/office/drawing/2014/main" id="{90705232-2C81-4210-B18B-50A5E89A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1053" y="3127797"/>
            <a:ext cx="488394" cy="335112"/>
          </a:xfrm>
          <a:prstGeom prst="rect">
            <a:avLst/>
          </a:prstGeom>
          <a:noFill/>
        </p:spPr>
      </p:pic>
      <p:pic>
        <p:nvPicPr>
          <p:cNvPr id="7" name="Picture 18" descr="multi_router_RND_Gray_SM">
            <a:extLst>
              <a:ext uri="{FF2B5EF4-FFF2-40B4-BE49-F238E27FC236}">
                <a16:creationId xmlns:a16="http://schemas.microsoft.com/office/drawing/2014/main" id="{24FB7348-E1BA-4632-AAD1-F925E0A6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7901" y="3489461"/>
            <a:ext cx="488394" cy="335112"/>
          </a:xfrm>
          <a:prstGeom prst="rect">
            <a:avLst/>
          </a:prstGeom>
          <a:noFill/>
        </p:spPr>
      </p:pic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9D697857-8880-4A39-85CD-354414849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3780" y="4078130"/>
            <a:ext cx="488394" cy="335112"/>
          </a:xfrm>
          <a:prstGeom prst="rect">
            <a:avLst/>
          </a:prstGeom>
          <a:noFill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B9C4BE4-4951-4916-9BC8-C34A60FC2E51}"/>
              </a:ext>
            </a:extLst>
          </p:cNvPr>
          <p:cNvCxnSpPr>
            <a:endCxn id="8" idx="1"/>
          </p:cNvCxnSpPr>
          <p:nvPr/>
        </p:nvCxnSpPr>
        <p:spPr>
          <a:xfrm>
            <a:off x="2757590" y="3824573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40FF220-67F4-4E49-9CCF-6AACD1189ED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757590" y="3295353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B0018D0-6599-4079-B816-08678FBD57E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29079" y="3295353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5102BAB-1E4A-4491-B1CD-7432403D15E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12174" y="3657017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D51EEC1-C45B-42C7-AEF4-784DCA6EE59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49447" y="3295353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7FDCB0E-5A27-4664-ADBF-0F7BA6E0CF31}"/>
              </a:ext>
            </a:extLst>
          </p:cNvPr>
          <p:cNvCxnSpPr>
            <a:cxnSpLocks/>
          </p:cNvCxnSpPr>
          <p:nvPr/>
        </p:nvCxnSpPr>
        <p:spPr>
          <a:xfrm>
            <a:off x="3933848" y="3456622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82DEFE-F772-4632-AD6E-4ABDE5BC641E}"/>
              </a:ext>
            </a:extLst>
          </p:cNvPr>
          <p:cNvCxnSpPr>
            <a:cxnSpLocks/>
          </p:cNvCxnSpPr>
          <p:nvPr/>
        </p:nvCxnSpPr>
        <p:spPr>
          <a:xfrm flipV="1">
            <a:off x="4721129" y="3456622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BE4A2EC5-AD88-43E4-BB32-EEF3058DB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r="24794"/>
          <a:stretch/>
        </p:blipFill>
        <p:spPr>
          <a:xfrm>
            <a:off x="7389668" y="4138275"/>
            <a:ext cx="778306" cy="160714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1B14EE-201E-483B-8051-47C949A809E7}"/>
              </a:ext>
            </a:extLst>
          </p:cNvPr>
          <p:cNvSpPr txBox="1"/>
          <p:nvPr/>
        </p:nvSpPr>
        <p:spPr>
          <a:xfrm>
            <a:off x="3736089" y="2584012"/>
            <a:ext cx="18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Provider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9F666C-EA04-40B4-BABE-E3E40E01EA3E}"/>
              </a:ext>
            </a:extLst>
          </p:cNvPr>
          <p:cNvSpPr txBox="1"/>
          <p:nvPr/>
        </p:nvSpPr>
        <p:spPr>
          <a:xfrm>
            <a:off x="7265495" y="581711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Customer</a:t>
            </a:r>
            <a:endParaRPr lang="zh-TW" alt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DE1A7E4-DF15-46D6-977D-4E0B98F00D9E}"/>
              </a:ext>
            </a:extLst>
          </p:cNvPr>
          <p:cNvGrpSpPr/>
          <p:nvPr/>
        </p:nvGrpSpPr>
        <p:grpSpPr>
          <a:xfrm>
            <a:off x="5889970" y="3725041"/>
            <a:ext cx="1566190" cy="1074578"/>
            <a:chOff x="5889970" y="3725041"/>
            <a:chExt cx="1566190" cy="107457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D85A1192-9822-4BB8-BA5E-CEB747746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9970" y="4078130"/>
              <a:ext cx="1437003" cy="7214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4AA99EB-6CA6-47E2-A2E6-1AE0DA295B87}"/>
                </a:ext>
              </a:extLst>
            </p:cNvPr>
            <p:cNvSpPr txBox="1"/>
            <p:nvPr/>
          </p:nvSpPr>
          <p:spPr>
            <a:xfrm>
              <a:off x="6635655" y="3725041"/>
              <a:ext cx="8205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Pay for network service</a:t>
              </a:r>
              <a:endParaRPr lang="zh-TW" altLang="en-US" sz="1400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0BA4459-BBD3-489F-B242-B6DA646069A2}"/>
              </a:ext>
            </a:extLst>
          </p:cNvPr>
          <p:cNvGrpSpPr/>
          <p:nvPr/>
        </p:nvGrpSpPr>
        <p:grpSpPr>
          <a:xfrm>
            <a:off x="2757590" y="3994352"/>
            <a:ext cx="4447725" cy="1025037"/>
            <a:chOff x="2757590" y="3994352"/>
            <a:chExt cx="4447725" cy="1025037"/>
          </a:xfrm>
        </p:grpSpPr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A8B6AA69-B164-40F1-B905-05D0B191D366}"/>
                </a:ext>
              </a:extLst>
            </p:cNvPr>
            <p:cNvCxnSpPr>
              <a:cxnSpLocks/>
            </p:cNvCxnSpPr>
            <p:nvPr/>
          </p:nvCxnSpPr>
          <p:spPr>
            <a:xfrm>
              <a:off x="2757590" y="3994352"/>
              <a:ext cx="4447725" cy="10250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3B1D80D-C806-4E59-BAF2-EB459EA443F2}"/>
                </a:ext>
              </a:extLst>
            </p:cNvPr>
            <p:cNvSpPr txBox="1"/>
            <p:nvPr/>
          </p:nvSpPr>
          <p:spPr>
            <a:xfrm>
              <a:off x="4384745" y="4562427"/>
              <a:ext cx="820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Content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5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318D33-0E39-48A1-8273-13D73929A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9" t="16071" r="39451" b="32621"/>
          <a:stretch/>
        </p:blipFill>
        <p:spPr>
          <a:xfrm>
            <a:off x="1601164" y="1511522"/>
            <a:ext cx="5941671" cy="50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7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9676CF-741C-4DE8-9528-7C6E614CA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79" t="39218" r="39789" b="27991"/>
          <a:stretch/>
        </p:blipFill>
        <p:spPr>
          <a:xfrm>
            <a:off x="674225" y="1844233"/>
            <a:ext cx="7795550" cy="42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9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08CD0-E550-4F57-81F7-3C002746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Libera: Network Hypervisor for Programmable Network Virtualization in Datacenters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B9580C-B5F4-439B-BB3C-49195C46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1696342"/>
            <a:ext cx="8450494" cy="41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71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5ABAC-C02B-4548-B754-3100429C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Slicing in NFV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4F45DB-055F-4981-B830-C9A777261751}"/>
              </a:ext>
            </a:extLst>
          </p:cNvPr>
          <p:cNvSpPr/>
          <p:nvPr/>
        </p:nvSpPr>
        <p:spPr>
          <a:xfrm>
            <a:off x="2507848" y="2295646"/>
            <a:ext cx="4514127" cy="336823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E8317EE-B5F7-4243-AA21-245400FFEE4C}"/>
              </a:ext>
            </a:extLst>
          </p:cNvPr>
          <p:cNvSpPr/>
          <p:nvPr/>
        </p:nvSpPr>
        <p:spPr>
          <a:xfrm>
            <a:off x="2750916" y="2650603"/>
            <a:ext cx="4027990" cy="7214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CPU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8D984E8-3DCE-4957-AC4C-4FA46CFF0E61}"/>
              </a:ext>
            </a:extLst>
          </p:cNvPr>
          <p:cNvSpPr/>
          <p:nvPr/>
        </p:nvSpPr>
        <p:spPr>
          <a:xfrm>
            <a:off x="2750916" y="3686538"/>
            <a:ext cx="4027990" cy="7214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RAM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0FB2530-D736-4B1C-AFF5-916C9E930C2C}"/>
              </a:ext>
            </a:extLst>
          </p:cNvPr>
          <p:cNvSpPr/>
          <p:nvPr/>
        </p:nvSpPr>
        <p:spPr>
          <a:xfrm>
            <a:off x="2750916" y="4722473"/>
            <a:ext cx="4027990" cy="7214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Storage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F5CB58-62FE-4152-8B2A-F11252262F40}"/>
              </a:ext>
            </a:extLst>
          </p:cNvPr>
          <p:cNvSpPr/>
          <p:nvPr/>
        </p:nvSpPr>
        <p:spPr>
          <a:xfrm>
            <a:off x="2341944" y="1786359"/>
            <a:ext cx="1516284" cy="42209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01F815-88F3-4FF7-84F4-43B642637C1E}"/>
              </a:ext>
            </a:extLst>
          </p:cNvPr>
          <p:cNvSpPr/>
          <p:nvPr/>
        </p:nvSpPr>
        <p:spPr>
          <a:xfrm>
            <a:off x="4000017" y="1786359"/>
            <a:ext cx="1516284" cy="42209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24CEF6-1414-47BB-9DCD-7ADC4D8DCE9E}"/>
              </a:ext>
            </a:extLst>
          </p:cNvPr>
          <p:cNvSpPr/>
          <p:nvPr/>
        </p:nvSpPr>
        <p:spPr>
          <a:xfrm>
            <a:off x="5658090" y="1786359"/>
            <a:ext cx="1516284" cy="42209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5E7553-33C8-4125-BC0F-2A1942176B6E}"/>
              </a:ext>
            </a:extLst>
          </p:cNvPr>
          <p:cNvSpPr txBox="1"/>
          <p:nvPr/>
        </p:nvSpPr>
        <p:spPr>
          <a:xfrm>
            <a:off x="2662177" y="1856337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Tenant 1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45A1E0-D093-47C0-A8B8-71CA3C20860F}"/>
              </a:ext>
            </a:extLst>
          </p:cNvPr>
          <p:cNvSpPr txBox="1"/>
          <p:nvPr/>
        </p:nvSpPr>
        <p:spPr>
          <a:xfrm>
            <a:off x="4236317" y="1856337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Tenant 2 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3AF322-1957-48BB-A215-FF5826226C95}"/>
              </a:ext>
            </a:extLst>
          </p:cNvPr>
          <p:cNvSpPr txBox="1"/>
          <p:nvPr/>
        </p:nvSpPr>
        <p:spPr>
          <a:xfrm>
            <a:off x="5894390" y="1856337"/>
            <a:ext cx="10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Tenant 3 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062956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5ABAC-C02B-4548-B754-3100429C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Slicing in NFV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9431D-0338-4FF0-8453-73EEC518B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8" y="1269356"/>
            <a:ext cx="8296723" cy="467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0F078-19F3-4D75-95D4-C399070B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Services</a:t>
            </a:r>
            <a:endParaRPr lang="zh-TW" altLang="en-US" dirty="0"/>
          </a:p>
        </p:txBody>
      </p:sp>
      <p:pic>
        <p:nvPicPr>
          <p:cNvPr id="4" name="Picture 18" descr="multi_router_RND_Gray_SM">
            <a:extLst>
              <a:ext uri="{FF2B5EF4-FFF2-40B4-BE49-F238E27FC236}">
                <a16:creationId xmlns:a16="http://schemas.microsoft.com/office/drawing/2014/main" id="{02B1DA2A-8359-40FB-9A23-3DFB576C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5008" y="3557485"/>
            <a:ext cx="488394" cy="335112"/>
          </a:xfrm>
          <a:prstGeom prst="rect">
            <a:avLst/>
          </a:prstGeom>
          <a:noFill/>
        </p:spPr>
      </p:pic>
      <p:pic>
        <p:nvPicPr>
          <p:cNvPr id="5" name="Picture 18" descr="multi_router_RND_Gray_SM">
            <a:extLst>
              <a:ext uri="{FF2B5EF4-FFF2-40B4-BE49-F238E27FC236}">
                <a16:creationId xmlns:a16="http://schemas.microsoft.com/office/drawing/2014/main" id="{07E50D53-1370-4573-B73D-0BBA1D22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685" y="3127797"/>
            <a:ext cx="488394" cy="335112"/>
          </a:xfrm>
          <a:prstGeom prst="rect">
            <a:avLst/>
          </a:prstGeom>
          <a:noFill/>
        </p:spPr>
      </p:pic>
      <p:pic>
        <p:nvPicPr>
          <p:cNvPr id="6" name="Picture 18" descr="multi_router_RND_Gray_SM">
            <a:extLst>
              <a:ext uri="{FF2B5EF4-FFF2-40B4-BE49-F238E27FC236}">
                <a16:creationId xmlns:a16="http://schemas.microsoft.com/office/drawing/2014/main" id="{90705232-2C81-4210-B18B-50A5E89A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1053" y="3127797"/>
            <a:ext cx="488394" cy="335112"/>
          </a:xfrm>
          <a:prstGeom prst="rect">
            <a:avLst/>
          </a:prstGeom>
          <a:noFill/>
        </p:spPr>
      </p:pic>
      <p:pic>
        <p:nvPicPr>
          <p:cNvPr id="7" name="Picture 18" descr="multi_router_RND_Gray_SM">
            <a:extLst>
              <a:ext uri="{FF2B5EF4-FFF2-40B4-BE49-F238E27FC236}">
                <a16:creationId xmlns:a16="http://schemas.microsoft.com/office/drawing/2014/main" id="{24FB7348-E1BA-4632-AAD1-F925E0A62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7901" y="3489461"/>
            <a:ext cx="488394" cy="335112"/>
          </a:xfrm>
          <a:prstGeom prst="rect">
            <a:avLst/>
          </a:prstGeom>
          <a:noFill/>
        </p:spPr>
      </p:pic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9D697857-8880-4A39-85CD-354414849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3780" y="4078130"/>
            <a:ext cx="488394" cy="335112"/>
          </a:xfrm>
          <a:prstGeom prst="rect">
            <a:avLst/>
          </a:prstGeom>
          <a:noFill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B9C4BE4-4951-4916-9BC8-C34A60FC2E51}"/>
              </a:ext>
            </a:extLst>
          </p:cNvPr>
          <p:cNvCxnSpPr>
            <a:endCxn id="8" idx="1"/>
          </p:cNvCxnSpPr>
          <p:nvPr/>
        </p:nvCxnSpPr>
        <p:spPr>
          <a:xfrm>
            <a:off x="2757590" y="3824573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40FF220-67F4-4E49-9CCF-6AACD1189ED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757590" y="3295353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B0018D0-6599-4079-B816-08678FBD57E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029079" y="3295353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5102BAB-1E4A-4491-B1CD-7432403D15E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12174" y="3657017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D51EEC1-C45B-42C7-AEF4-784DCA6EE59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449447" y="3295353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7FDCB0E-5A27-4664-ADBF-0F7BA6E0CF31}"/>
              </a:ext>
            </a:extLst>
          </p:cNvPr>
          <p:cNvCxnSpPr>
            <a:cxnSpLocks/>
          </p:cNvCxnSpPr>
          <p:nvPr/>
        </p:nvCxnSpPr>
        <p:spPr>
          <a:xfrm>
            <a:off x="3933848" y="3456622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82DEFE-F772-4632-AD6E-4ABDE5BC641E}"/>
              </a:ext>
            </a:extLst>
          </p:cNvPr>
          <p:cNvCxnSpPr>
            <a:cxnSpLocks/>
          </p:cNvCxnSpPr>
          <p:nvPr/>
        </p:nvCxnSpPr>
        <p:spPr>
          <a:xfrm flipV="1">
            <a:off x="4721129" y="3456622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BE4A2EC5-AD88-43E4-BB32-EEF3058DB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8" r="24794"/>
          <a:stretch/>
        </p:blipFill>
        <p:spPr>
          <a:xfrm>
            <a:off x="7389668" y="4138275"/>
            <a:ext cx="778306" cy="160714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01B14EE-201E-483B-8051-47C949A809E7}"/>
              </a:ext>
            </a:extLst>
          </p:cNvPr>
          <p:cNvSpPr txBox="1"/>
          <p:nvPr/>
        </p:nvSpPr>
        <p:spPr>
          <a:xfrm>
            <a:off x="3736089" y="2584012"/>
            <a:ext cx="18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Provider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9F666C-EA04-40B4-BABE-E3E40E01EA3E}"/>
              </a:ext>
            </a:extLst>
          </p:cNvPr>
          <p:cNvSpPr txBox="1"/>
          <p:nvPr/>
        </p:nvSpPr>
        <p:spPr>
          <a:xfrm>
            <a:off x="7265495" y="581711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Customer</a:t>
            </a:r>
            <a:endParaRPr lang="zh-TW" alt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8DE1A7E4-DF15-46D6-977D-4E0B98F00D9E}"/>
              </a:ext>
            </a:extLst>
          </p:cNvPr>
          <p:cNvGrpSpPr/>
          <p:nvPr/>
        </p:nvGrpSpPr>
        <p:grpSpPr>
          <a:xfrm>
            <a:off x="5889970" y="3725041"/>
            <a:ext cx="1566190" cy="1074578"/>
            <a:chOff x="5889970" y="3725041"/>
            <a:chExt cx="1566190" cy="107457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D85A1192-9822-4BB8-BA5E-CEB7477460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9970" y="4078130"/>
              <a:ext cx="1437003" cy="7214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4AA99EB-6CA6-47E2-A2E6-1AE0DA295B87}"/>
                </a:ext>
              </a:extLst>
            </p:cNvPr>
            <p:cNvSpPr txBox="1"/>
            <p:nvPr/>
          </p:nvSpPr>
          <p:spPr>
            <a:xfrm>
              <a:off x="6635655" y="3725041"/>
              <a:ext cx="8205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Pay for network service</a:t>
              </a:r>
              <a:endParaRPr lang="zh-TW" altLang="en-US" sz="1400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A281FACB-8FC0-40B6-B18A-057C908A95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7" r="17552" b="12751"/>
          <a:stretch/>
        </p:blipFill>
        <p:spPr>
          <a:xfrm>
            <a:off x="941871" y="4719096"/>
            <a:ext cx="1059999" cy="102631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448D1A1D-FEA9-4300-B792-A69E2949A086}"/>
              </a:ext>
            </a:extLst>
          </p:cNvPr>
          <p:cNvGrpSpPr/>
          <p:nvPr/>
        </p:nvGrpSpPr>
        <p:grpSpPr>
          <a:xfrm>
            <a:off x="1367458" y="3665797"/>
            <a:ext cx="1293492" cy="996466"/>
            <a:chOff x="1367458" y="3665797"/>
            <a:chExt cx="1293492" cy="996466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2256D227-E0B3-4ED2-A108-3F53CB2AD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212" y="3951351"/>
              <a:ext cx="845738" cy="7109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7390FC6-1F58-417E-BD9B-5AD13BB202A2}"/>
                </a:ext>
              </a:extLst>
            </p:cNvPr>
            <p:cNvSpPr txBox="1"/>
            <p:nvPr/>
          </p:nvSpPr>
          <p:spPr>
            <a:xfrm>
              <a:off x="1367458" y="3665797"/>
              <a:ext cx="1059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Pay for a customized network</a:t>
              </a:r>
              <a:endParaRPr lang="zh-TW" altLang="en-US" sz="1400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5B08F4E-73C5-41FC-A70C-A6538592FFF3}"/>
              </a:ext>
            </a:extLst>
          </p:cNvPr>
          <p:cNvGrpSpPr/>
          <p:nvPr/>
        </p:nvGrpSpPr>
        <p:grpSpPr>
          <a:xfrm>
            <a:off x="2225171" y="4332410"/>
            <a:ext cx="5015464" cy="761544"/>
            <a:chOff x="2225171" y="4332410"/>
            <a:chExt cx="5015464" cy="761544"/>
          </a:xfrm>
        </p:grpSpPr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707A13AF-CC80-48A5-8253-629F75CC81CE}"/>
                </a:ext>
              </a:extLst>
            </p:cNvPr>
            <p:cNvSpPr/>
            <p:nvPr/>
          </p:nvSpPr>
          <p:spPr>
            <a:xfrm>
              <a:off x="2225171" y="4332410"/>
              <a:ext cx="5015464" cy="761544"/>
            </a:xfrm>
            <a:custGeom>
              <a:avLst/>
              <a:gdLst>
                <a:gd name="connsiteX0" fmla="*/ 0 w 5015464"/>
                <a:gd name="connsiteY0" fmla="*/ 761544 h 761544"/>
                <a:gd name="connsiteX1" fmla="*/ 2083890 w 5015464"/>
                <a:gd name="connsiteY1" fmla="*/ 198 h 761544"/>
                <a:gd name="connsiteX2" fmla="*/ 5015464 w 5015464"/>
                <a:gd name="connsiteY2" fmla="*/ 702677 h 76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5464" h="761544">
                  <a:moveTo>
                    <a:pt x="0" y="761544"/>
                  </a:moveTo>
                  <a:cubicBezTo>
                    <a:pt x="623989" y="385776"/>
                    <a:pt x="1247979" y="10009"/>
                    <a:pt x="2083890" y="198"/>
                  </a:cubicBezTo>
                  <a:cubicBezTo>
                    <a:pt x="2919801" y="-9613"/>
                    <a:pt x="3967632" y="346532"/>
                    <a:pt x="5015464" y="70267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F5DE2B5-DF2B-4860-9B46-24E34BDEC3CB}"/>
                </a:ext>
              </a:extLst>
            </p:cNvPr>
            <p:cNvSpPr txBox="1"/>
            <p:nvPr/>
          </p:nvSpPr>
          <p:spPr>
            <a:xfrm>
              <a:off x="4120315" y="4528088"/>
              <a:ext cx="820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Video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8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3EABA-7AEF-40BA-A55C-DCF7CDE1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Requirements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66E837-192F-45B0-821B-E38C7DC6A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7" r="17552" b="12751"/>
          <a:stretch/>
        </p:blipFill>
        <p:spPr>
          <a:xfrm>
            <a:off x="992889" y="1763975"/>
            <a:ext cx="1059999" cy="1026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F5CDB9-35A0-4C32-826A-6D08DDC12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0" t="32012" r="10752" b="16552"/>
          <a:stretch/>
        </p:blipFill>
        <p:spPr>
          <a:xfrm>
            <a:off x="902625" y="3312318"/>
            <a:ext cx="1227988" cy="7024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706503-DEA0-4E46-9A88-0928B83329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4" r="10829" b="14449"/>
          <a:stretch/>
        </p:blipFill>
        <p:spPr>
          <a:xfrm>
            <a:off x="945796" y="4571017"/>
            <a:ext cx="1184817" cy="9811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574176D-ADD3-41FA-BC92-3CE3B21189D8}"/>
              </a:ext>
            </a:extLst>
          </p:cNvPr>
          <p:cNvSpPr txBox="1"/>
          <p:nvPr/>
        </p:nvSpPr>
        <p:spPr>
          <a:xfrm>
            <a:off x="767704" y="2756028"/>
            <a:ext cx="154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Video Streams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192D28-435C-4EEE-A0A9-44E257C7FBF9}"/>
              </a:ext>
            </a:extLst>
          </p:cNvPr>
          <p:cNvSpPr txBox="1"/>
          <p:nvPr/>
        </p:nvSpPr>
        <p:spPr>
          <a:xfrm>
            <a:off x="632794" y="4017019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Vehicle Networks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B0A455-80B7-4206-AC0C-DC2755A4F04C}"/>
              </a:ext>
            </a:extLst>
          </p:cNvPr>
          <p:cNvSpPr txBox="1"/>
          <p:nvPr/>
        </p:nvSpPr>
        <p:spPr>
          <a:xfrm>
            <a:off x="945796" y="561754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Audio Calls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A8CE4EC1-FA25-42DF-97C8-26FBD7044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900" y="1763975"/>
            <a:ext cx="4491549" cy="1255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TW" dirty="0"/>
              <a:t>More stable bandwidth</a:t>
            </a:r>
          </a:p>
          <a:p>
            <a:r>
              <a:rPr lang="en-US" altLang="zh-TW" dirty="0"/>
              <a:t>Higher bandwidth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FEB8DC98-00CB-4E9F-8549-BC7F62B14CAF}"/>
              </a:ext>
            </a:extLst>
          </p:cNvPr>
          <p:cNvSpPr txBox="1">
            <a:spLocks/>
          </p:cNvSpPr>
          <p:nvPr/>
        </p:nvSpPr>
        <p:spPr bwMode="auto">
          <a:xfrm>
            <a:off x="3745900" y="3388050"/>
            <a:ext cx="4491549" cy="62667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Lower latency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9925DD8D-B674-4923-8FDA-6EC33E9388BB}"/>
              </a:ext>
            </a:extLst>
          </p:cNvPr>
          <p:cNvSpPr txBox="1">
            <a:spLocks/>
          </p:cNvSpPr>
          <p:nvPr/>
        </p:nvSpPr>
        <p:spPr bwMode="auto">
          <a:xfrm>
            <a:off x="3745900" y="4463352"/>
            <a:ext cx="4491549" cy="12554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More stable bandwidth</a:t>
            </a:r>
          </a:p>
          <a:p>
            <a:r>
              <a:rPr lang="en-US" altLang="zh-TW" dirty="0"/>
              <a:t>Lower latency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D2025D41-BB84-4F67-8839-F725714DA657}"/>
              </a:ext>
            </a:extLst>
          </p:cNvPr>
          <p:cNvSpPr/>
          <p:nvPr/>
        </p:nvSpPr>
        <p:spPr>
          <a:xfrm>
            <a:off x="2673678" y="2213388"/>
            <a:ext cx="567929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206131B-D6C9-49D9-848E-165CF6ABB343}"/>
              </a:ext>
            </a:extLst>
          </p:cNvPr>
          <p:cNvSpPr/>
          <p:nvPr/>
        </p:nvSpPr>
        <p:spPr>
          <a:xfrm>
            <a:off x="2673678" y="3459072"/>
            <a:ext cx="567929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AE83FD0-0981-4662-8010-5FA299CE43AF}"/>
              </a:ext>
            </a:extLst>
          </p:cNvPr>
          <p:cNvSpPr/>
          <p:nvPr/>
        </p:nvSpPr>
        <p:spPr>
          <a:xfrm>
            <a:off x="2673678" y="4848736"/>
            <a:ext cx="567929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80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86D6-7ADE-4314-A5A1-3E00D6C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altLang="zh-TW" dirty="0"/>
              <a:t>Scenarios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362212-5624-41F7-9D67-F58E73FF6201}"/>
              </a:ext>
            </a:extLst>
          </p:cNvPr>
          <p:cNvSpPr/>
          <p:nvPr/>
        </p:nvSpPr>
        <p:spPr>
          <a:xfrm>
            <a:off x="1668553" y="1989773"/>
            <a:ext cx="5806896" cy="4513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 Slicing Platform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286A21-188E-4086-B795-7A5D69652865}"/>
              </a:ext>
            </a:extLst>
          </p:cNvPr>
          <p:cNvSpPr/>
          <p:nvPr/>
        </p:nvSpPr>
        <p:spPr>
          <a:xfrm>
            <a:off x="1668552" y="1341517"/>
            <a:ext cx="175423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 1</a:t>
            </a:r>
          </a:p>
          <a:p>
            <a:pPr algn="ctr"/>
            <a:r>
              <a:rPr lang="en-US" altLang="zh-TW" dirty="0"/>
              <a:t>(video stream)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B4C3E8-F3DD-44F7-9E40-192BF821D811}"/>
              </a:ext>
            </a:extLst>
          </p:cNvPr>
          <p:cNvSpPr/>
          <p:nvPr/>
        </p:nvSpPr>
        <p:spPr>
          <a:xfrm>
            <a:off x="3694882" y="1341517"/>
            <a:ext cx="175423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 2</a:t>
            </a:r>
          </a:p>
          <a:p>
            <a:pPr algn="ctr"/>
            <a:r>
              <a:rPr lang="en-US" altLang="zh-TW" dirty="0"/>
              <a:t>(vehicle)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5725F4D-354A-405A-8ED2-811F59657313}"/>
              </a:ext>
            </a:extLst>
          </p:cNvPr>
          <p:cNvSpPr/>
          <p:nvPr/>
        </p:nvSpPr>
        <p:spPr>
          <a:xfrm>
            <a:off x="5721213" y="1341517"/>
            <a:ext cx="175423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 3</a:t>
            </a:r>
          </a:p>
          <a:p>
            <a:pPr algn="ctr"/>
            <a:r>
              <a:rPr lang="en-US" altLang="zh-TW" dirty="0"/>
              <a:t>(audio calls)</a:t>
            </a:r>
            <a:endParaRPr lang="zh-TW" altLang="en-US" dirty="0"/>
          </a:p>
        </p:txBody>
      </p:sp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55FBEC88-9ECE-4582-9DE4-95515CB7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969" y="5378436"/>
            <a:ext cx="488394" cy="335112"/>
          </a:xfrm>
          <a:prstGeom prst="rect">
            <a:avLst/>
          </a:prstGeom>
          <a:noFill/>
        </p:spPr>
      </p:pic>
      <p:pic>
        <p:nvPicPr>
          <p:cNvPr id="9" name="Picture 18" descr="multi_router_RND_Gray_SM">
            <a:extLst>
              <a:ext uri="{FF2B5EF4-FFF2-40B4-BE49-F238E27FC236}">
                <a16:creationId xmlns:a16="http://schemas.microsoft.com/office/drawing/2014/main" id="{E5CF6613-F487-412C-A51C-31C16B65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646" y="4948748"/>
            <a:ext cx="488394" cy="335112"/>
          </a:xfrm>
          <a:prstGeom prst="rect">
            <a:avLst/>
          </a:prstGeom>
          <a:noFill/>
        </p:spPr>
      </p:pic>
      <p:pic>
        <p:nvPicPr>
          <p:cNvPr id="10" name="Picture 18" descr="multi_router_RND_Gray_SM">
            <a:extLst>
              <a:ext uri="{FF2B5EF4-FFF2-40B4-BE49-F238E27FC236}">
                <a16:creationId xmlns:a16="http://schemas.microsoft.com/office/drawing/2014/main" id="{6A795C5F-CFE2-4E03-9046-8F643E62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14" y="4948748"/>
            <a:ext cx="488394" cy="335112"/>
          </a:xfrm>
          <a:prstGeom prst="rect">
            <a:avLst/>
          </a:prstGeom>
          <a:noFill/>
        </p:spPr>
      </p:pic>
      <p:pic>
        <p:nvPicPr>
          <p:cNvPr id="11" name="Picture 18" descr="multi_router_RND_Gray_SM">
            <a:extLst>
              <a:ext uri="{FF2B5EF4-FFF2-40B4-BE49-F238E27FC236}">
                <a16:creationId xmlns:a16="http://schemas.microsoft.com/office/drawing/2014/main" id="{8EEFC500-467E-4FF0-B80D-8D2914A1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862" y="5310412"/>
            <a:ext cx="488394" cy="335112"/>
          </a:xfrm>
          <a:prstGeom prst="rect">
            <a:avLst/>
          </a:prstGeom>
          <a:noFill/>
        </p:spPr>
      </p:pic>
      <p:pic>
        <p:nvPicPr>
          <p:cNvPr id="12" name="Picture 18" descr="multi_router_RND_Gray_SM">
            <a:extLst>
              <a:ext uri="{FF2B5EF4-FFF2-40B4-BE49-F238E27FC236}">
                <a16:creationId xmlns:a16="http://schemas.microsoft.com/office/drawing/2014/main" id="{AEB4FAE0-073B-4EEE-8B6B-C756FDE6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741" y="5899081"/>
            <a:ext cx="488394" cy="335112"/>
          </a:xfrm>
          <a:prstGeom prst="rect">
            <a:avLst/>
          </a:prstGeom>
          <a:noFill/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404F5DB-6C2C-4959-A727-1ED8F85E603A}"/>
              </a:ext>
            </a:extLst>
          </p:cNvPr>
          <p:cNvCxnSpPr>
            <a:endCxn id="12" idx="1"/>
          </p:cNvCxnSpPr>
          <p:nvPr/>
        </p:nvCxnSpPr>
        <p:spPr>
          <a:xfrm>
            <a:off x="2863551" y="5645524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DEB87AF-6BC9-4D41-80C4-BE342B6FE2C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863551" y="5116304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4CBD1AC-3571-4032-8558-27A1F12838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135040" y="5116304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DBEBD9F-8116-4F94-8F6F-18672A9F99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4918135" y="5477968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F6B1D2A-5166-436B-AECB-941C094FA9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555408" y="5116304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24A19F6-3533-4BC2-B4DC-527B20602B00}"/>
              </a:ext>
            </a:extLst>
          </p:cNvPr>
          <p:cNvCxnSpPr>
            <a:cxnSpLocks/>
          </p:cNvCxnSpPr>
          <p:nvPr/>
        </p:nvCxnSpPr>
        <p:spPr>
          <a:xfrm>
            <a:off x="4039809" y="5277573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497785F-0A8A-404E-81E3-AED98A90B24E}"/>
              </a:ext>
            </a:extLst>
          </p:cNvPr>
          <p:cNvCxnSpPr>
            <a:cxnSpLocks/>
          </p:cNvCxnSpPr>
          <p:nvPr/>
        </p:nvCxnSpPr>
        <p:spPr>
          <a:xfrm flipV="1">
            <a:off x="4827090" y="5277573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18" descr="multi_router_RND_Gray_SM">
            <a:extLst>
              <a:ext uri="{FF2B5EF4-FFF2-40B4-BE49-F238E27FC236}">
                <a16:creationId xmlns:a16="http://schemas.microsoft.com/office/drawing/2014/main" id="{6FB40F7A-7063-43EA-94C1-6D9E804E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977" y="2998142"/>
            <a:ext cx="488394" cy="335112"/>
          </a:xfrm>
          <a:prstGeom prst="rect">
            <a:avLst/>
          </a:prstGeom>
          <a:noFill/>
        </p:spPr>
      </p:pic>
      <p:pic>
        <p:nvPicPr>
          <p:cNvPr id="41" name="Picture 18" descr="multi_router_RND_Gray_SM">
            <a:extLst>
              <a:ext uri="{FF2B5EF4-FFF2-40B4-BE49-F238E27FC236}">
                <a16:creationId xmlns:a16="http://schemas.microsoft.com/office/drawing/2014/main" id="{A00CA8B3-112F-4CA9-9488-8979B3C3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7081" y="2998142"/>
            <a:ext cx="488394" cy="335112"/>
          </a:xfrm>
          <a:prstGeom prst="rect">
            <a:avLst/>
          </a:prstGeom>
          <a:noFill/>
        </p:spPr>
      </p:pic>
      <p:pic>
        <p:nvPicPr>
          <p:cNvPr id="42" name="Picture 18" descr="multi_router_RND_Gray_SM">
            <a:extLst>
              <a:ext uri="{FF2B5EF4-FFF2-40B4-BE49-F238E27FC236}">
                <a16:creationId xmlns:a16="http://schemas.microsoft.com/office/drawing/2014/main" id="{ADE79E4C-33DB-47B3-9697-EC08B39B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02" y="3589870"/>
            <a:ext cx="488394" cy="335112"/>
          </a:xfrm>
          <a:prstGeom prst="rect">
            <a:avLst/>
          </a:prstGeom>
          <a:noFill/>
        </p:spPr>
      </p:pic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31E8FB18-3AC0-47E3-97A1-DBDF4ACF66F2}"/>
              </a:ext>
            </a:extLst>
          </p:cNvPr>
          <p:cNvCxnSpPr>
            <a:cxnSpLocks/>
          </p:cNvCxnSpPr>
          <p:nvPr/>
        </p:nvCxnSpPr>
        <p:spPr>
          <a:xfrm>
            <a:off x="1837099" y="3333254"/>
            <a:ext cx="389336" cy="267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BDA5C0-BD9F-4619-B52A-0D142F94FB26}"/>
              </a:ext>
            </a:extLst>
          </p:cNvPr>
          <p:cNvCxnSpPr>
            <a:cxnSpLocks/>
          </p:cNvCxnSpPr>
          <p:nvPr/>
        </p:nvCxnSpPr>
        <p:spPr>
          <a:xfrm flipV="1">
            <a:off x="2489638" y="3294010"/>
            <a:ext cx="348428" cy="321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0262FC8-F1CD-456E-8D51-748C8A2E8FD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947371" y="3165698"/>
            <a:ext cx="799710" cy="1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18" descr="multi_router_RND_Gray_SM">
            <a:extLst>
              <a:ext uri="{FF2B5EF4-FFF2-40B4-BE49-F238E27FC236}">
                <a16:creationId xmlns:a16="http://schemas.microsoft.com/office/drawing/2014/main" id="{6078BFAF-8E1B-476A-9421-92354B2A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3590" y="3325253"/>
            <a:ext cx="488394" cy="335112"/>
          </a:xfrm>
          <a:prstGeom prst="rect">
            <a:avLst/>
          </a:prstGeom>
          <a:noFill/>
        </p:spPr>
      </p:pic>
      <p:pic>
        <p:nvPicPr>
          <p:cNvPr id="57" name="Picture 18" descr="multi_router_RND_Gray_SM">
            <a:extLst>
              <a:ext uri="{FF2B5EF4-FFF2-40B4-BE49-F238E27FC236}">
                <a16:creationId xmlns:a16="http://schemas.microsoft.com/office/drawing/2014/main" id="{48164032-1FD6-4308-962E-8F6F59FE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125" y="3131145"/>
            <a:ext cx="488394" cy="335112"/>
          </a:xfrm>
          <a:prstGeom prst="rect">
            <a:avLst/>
          </a:prstGeom>
          <a:noFill/>
        </p:spPr>
      </p:pic>
      <p:pic>
        <p:nvPicPr>
          <p:cNvPr id="58" name="Picture 18" descr="multi_router_RND_Gray_SM">
            <a:extLst>
              <a:ext uri="{FF2B5EF4-FFF2-40B4-BE49-F238E27FC236}">
                <a16:creationId xmlns:a16="http://schemas.microsoft.com/office/drawing/2014/main" id="{8BDCAA37-5B2B-4B4D-B154-6807A0865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6122" y="3131145"/>
            <a:ext cx="488394" cy="335112"/>
          </a:xfrm>
          <a:prstGeom prst="rect">
            <a:avLst/>
          </a:prstGeom>
          <a:noFill/>
        </p:spPr>
      </p:pic>
      <p:pic>
        <p:nvPicPr>
          <p:cNvPr id="59" name="Picture 18" descr="multi_router_RND_Gray_SM">
            <a:extLst>
              <a:ext uri="{FF2B5EF4-FFF2-40B4-BE49-F238E27FC236}">
                <a16:creationId xmlns:a16="http://schemas.microsoft.com/office/drawing/2014/main" id="{985AB59C-B4F2-4DF8-92A0-E033733C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6424" y="3344013"/>
            <a:ext cx="488394" cy="335112"/>
          </a:xfrm>
          <a:prstGeom prst="rect">
            <a:avLst/>
          </a:prstGeom>
          <a:noFill/>
        </p:spPr>
      </p:pic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9406F94-F589-4B68-829A-C20D75AFCAA1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3751984" y="3298701"/>
            <a:ext cx="210141" cy="83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4EB3F50-6B9B-41ED-BDFA-3251593689ED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4450519" y="3298701"/>
            <a:ext cx="205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290AFF18-B0E8-4F57-BF9B-E6B38CE47153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144516" y="3298701"/>
            <a:ext cx="205603" cy="83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18" descr="multi_router_RND_Gray_SM">
            <a:extLst>
              <a:ext uri="{FF2B5EF4-FFF2-40B4-BE49-F238E27FC236}">
                <a16:creationId xmlns:a16="http://schemas.microsoft.com/office/drawing/2014/main" id="{DBD46EEF-7DA2-49AA-B3EF-EB1446536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60864" y="3214923"/>
            <a:ext cx="488394" cy="335112"/>
          </a:xfrm>
          <a:prstGeom prst="rect">
            <a:avLst/>
          </a:prstGeom>
          <a:noFill/>
        </p:spPr>
      </p:pic>
      <p:pic>
        <p:nvPicPr>
          <p:cNvPr id="67" name="Picture 18" descr="multi_router_RND_Gray_SM">
            <a:extLst>
              <a:ext uri="{FF2B5EF4-FFF2-40B4-BE49-F238E27FC236}">
                <a16:creationId xmlns:a16="http://schemas.microsoft.com/office/drawing/2014/main" id="{91337187-D1C2-40A0-BF2C-F17C540D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0727" y="3216892"/>
            <a:ext cx="488394" cy="335112"/>
          </a:xfrm>
          <a:prstGeom prst="rect">
            <a:avLst/>
          </a:prstGeom>
          <a:noFill/>
        </p:spPr>
      </p:pic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C617C52E-F1F1-419F-B684-BA5F434EE7BC}"/>
              </a:ext>
            </a:extLst>
          </p:cNvPr>
          <p:cNvCxnSpPr>
            <a:cxnSpLocks/>
            <a:stCxn id="67" idx="3"/>
            <a:endCxn id="66" idx="1"/>
          </p:cNvCxnSpPr>
          <p:nvPr/>
        </p:nvCxnSpPr>
        <p:spPr>
          <a:xfrm flipV="1">
            <a:off x="6379121" y="3382479"/>
            <a:ext cx="481743" cy="19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24A66D3-114B-4567-AA53-3637726C2452}"/>
              </a:ext>
            </a:extLst>
          </p:cNvPr>
          <p:cNvSpPr txBox="1"/>
          <p:nvPr/>
        </p:nvSpPr>
        <p:spPr>
          <a:xfrm>
            <a:off x="1458977" y="3960304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400 Mbps</a:t>
            </a:r>
          </a:p>
          <a:p>
            <a:pPr algn="ctr"/>
            <a:r>
              <a:rPr lang="en-US" altLang="zh-TW" dirty="0"/>
              <a:t>192.168.1.0/24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FF3568A-0700-45C9-BE0A-1AF4EC9C42C8}"/>
              </a:ext>
            </a:extLst>
          </p:cNvPr>
          <p:cNvSpPr txBox="1"/>
          <p:nvPr/>
        </p:nvSpPr>
        <p:spPr>
          <a:xfrm>
            <a:off x="3938652" y="3989145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10 Mbps</a:t>
            </a:r>
          </a:p>
          <a:p>
            <a:pPr algn="ctr"/>
            <a:r>
              <a:rPr lang="en-US" altLang="zh-TW" dirty="0"/>
              <a:t>10.1.1.0/24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8916B4B-B6FC-40FA-AA50-0F8E363A2964}"/>
              </a:ext>
            </a:extLst>
          </p:cNvPr>
          <p:cNvSpPr txBox="1"/>
          <p:nvPr/>
        </p:nvSpPr>
        <p:spPr>
          <a:xfrm>
            <a:off x="5869626" y="3989144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100 Mbps</a:t>
            </a:r>
          </a:p>
          <a:p>
            <a:pPr algn="ctr"/>
            <a:r>
              <a:rPr lang="en-US" altLang="zh-TW" dirty="0"/>
              <a:t>172.68.1.0/24</a:t>
            </a:r>
            <a:endParaRPr lang="zh-TW" altLang="en-US" dirty="0"/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3353B6B-0E00-4F63-B0CD-654C35E65A32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2267853" y="4606635"/>
            <a:ext cx="681510" cy="50966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2D52A3C4-0F04-4AF3-BD4E-1E5E8C11B1C5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4571999" y="4635476"/>
            <a:ext cx="0" cy="313272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5274FF2-F2FB-499C-B346-59F9BFB2BBC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6134924" y="4635475"/>
            <a:ext cx="485068" cy="437140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DC37C233-A2EA-4308-BD20-084DF93B34A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545669" y="1847773"/>
            <a:ext cx="1" cy="112450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23D39C24-0B82-4D9F-BAAE-88B9B13BDFC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71998" y="1847773"/>
            <a:ext cx="2" cy="112450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990D2CD0-BBAB-4748-AA57-669E2D6A0FC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598328" y="1847773"/>
            <a:ext cx="3" cy="112450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4AE5708C-9F61-4DD7-9D0C-715D1DE11026}"/>
              </a:ext>
            </a:extLst>
          </p:cNvPr>
          <p:cNvGrpSpPr/>
          <p:nvPr/>
        </p:nvGrpSpPr>
        <p:grpSpPr>
          <a:xfrm>
            <a:off x="1049221" y="1283045"/>
            <a:ext cx="89451" cy="1413456"/>
            <a:chOff x="950532" y="1341517"/>
            <a:chExt cx="89451" cy="1413456"/>
          </a:xfrm>
        </p:grpSpPr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B69C166-6729-4EF2-AE73-B1F0C9103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69" y="1341517"/>
              <a:ext cx="1" cy="1413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44CB809F-D011-4FE7-B8FA-3823FBBB3D2E}"/>
                </a:ext>
              </a:extLst>
            </p:cNvPr>
            <p:cNvCxnSpPr>
              <a:cxnSpLocks/>
            </p:cNvCxnSpPr>
            <p:nvPr/>
          </p:nvCxnSpPr>
          <p:spPr>
            <a:xfrm>
              <a:off x="954622" y="2741892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056F59FE-39E1-46F5-B217-51F4519B42D5}"/>
                </a:ext>
              </a:extLst>
            </p:cNvPr>
            <p:cNvCxnSpPr>
              <a:cxnSpLocks/>
            </p:cNvCxnSpPr>
            <p:nvPr/>
          </p:nvCxnSpPr>
          <p:spPr>
            <a:xfrm>
              <a:off x="950532" y="1349365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AE1A3C3-7398-4A99-8D92-2625AA3E1B85}"/>
              </a:ext>
            </a:extLst>
          </p:cNvPr>
          <p:cNvGrpSpPr/>
          <p:nvPr/>
        </p:nvGrpSpPr>
        <p:grpSpPr>
          <a:xfrm>
            <a:off x="1045131" y="3131145"/>
            <a:ext cx="89451" cy="1413456"/>
            <a:chOff x="950532" y="1341517"/>
            <a:chExt cx="89451" cy="1413456"/>
          </a:xfrm>
        </p:grpSpPr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E3582D6F-2F3C-4F28-AE20-1EE8AAF5B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69" y="1341517"/>
              <a:ext cx="1" cy="1413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106B92C6-61F0-4B43-913A-C3534CE3A023}"/>
                </a:ext>
              </a:extLst>
            </p:cNvPr>
            <p:cNvCxnSpPr>
              <a:cxnSpLocks/>
            </p:cNvCxnSpPr>
            <p:nvPr/>
          </p:nvCxnSpPr>
          <p:spPr>
            <a:xfrm>
              <a:off x="954622" y="2741892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F7D7F1EA-5F63-4619-8982-101B2B259253}"/>
                </a:ext>
              </a:extLst>
            </p:cNvPr>
            <p:cNvCxnSpPr>
              <a:cxnSpLocks/>
            </p:cNvCxnSpPr>
            <p:nvPr/>
          </p:nvCxnSpPr>
          <p:spPr>
            <a:xfrm>
              <a:off x="950532" y="1349365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40A9FE65-FC79-4E38-B7FB-001F63BA3346}"/>
              </a:ext>
            </a:extLst>
          </p:cNvPr>
          <p:cNvGrpSpPr/>
          <p:nvPr/>
        </p:nvGrpSpPr>
        <p:grpSpPr>
          <a:xfrm>
            <a:off x="1040516" y="4881599"/>
            <a:ext cx="89451" cy="1413456"/>
            <a:chOff x="950532" y="1341517"/>
            <a:chExt cx="89451" cy="1413456"/>
          </a:xfrm>
        </p:grpSpPr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06AD6561-F840-4814-B1D4-9B0806B83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69" y="1341517"/>
              <a:ext cx="1" cy="1413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1234295C-1DFF-46BA-9A87-A90824C21FA5}"/>
                </a:ext>
              </a:extLst>
            </p:cNvPr>
            <p:cNvCxnSpPr>
              <a:cxnSpLocks/>
            </p:cNvCxnSpPr>
            <p:nvPr/>
          </p:nvCxnSpPr>
          <p:spPr>
            <a:xfrm>
              <a:off x="954622" y="2741892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5C8F5A2E-41B6-44E7-BDCD-AE18CF701C0C}"/>
                </a:ext>
              </a:extLst>
            </p:cNvPr>
            <p:cNvCxnSpPr>
              <a:cxnSpLocks/>
            </p:cNvCxnSpPr>
            <p:nvPr/>
          </p:nvCxnSpPr>
          <p:spPr>
            <a:xfrm>
              <a:off x="950532" y="1349365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115A3F26-22C9-4F7B-ABB2-E4D09B91B37B}"/>
              </a:ext>
            </a:extLst>
          </p:cNvPr>
          <p:cNvSpPr txBox="1"/>
          <p:nvPr/>
        </p:nvSpPr>
        <p:spPr>
          <a:xfrm>
            <a:off x="159233" y="1666607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Control</a:t>
            </a:r>
          </a:p>
          <a:p>
            <a:r>
              <a:rPr lang="en-US" altLang="zh-TW" dirty="0"/>
              <a:t>Plane</a:t>
            </a:r>
            <a:endParaRPr lang="zh-TW" altLang="en-US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3C17D4D-F17E-4A7A-9864-065AD52751BF}"/>
              </a:ext>
            </a:extLst>
          </p:cNvPr>
          <p:cNvSpPr txBox="1"/>
          <p:nvPr/>
        </p:nvSpPr>
        <p:spPr>
          <a:xfrm>
            <a:off x="54314" y="5226446"/>
            <a:ext cx="99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Physical Network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EDF228E7-3E63-4945-9234-222A1A37B73C}"/>
              </a:ext>
            </a:extLst>
          </p:cNvPr>
          <p:cNvSpPr txBox="1"/>
          <p:nvPr/>
        </p:nvSpPr>
        <p:spPr>
          <a:xfrm>
            <a:off x="95335" y="3586102"/>
            <a:ext cx="99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Virtual Network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FED8ACE2-D552-4579-93FB-5C4B20D5DC19}"/>
              </a:ext>
            </a:extLst>
          </p:cNvPr>
          <p:cNvSpPr txBox="1"/>
          <p:nvPr/>
        </p:nvSpPr>
        <p:spPr>
          <a:xfrm>
            <a:off x="2261156" y="5125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AE6E96DF-7F6B-4CD0-A91E-7D47A0CD4986}"/>
              </a:ext>
            </a:extLst>
          </p:cNvPr>
          <p:cNvSpPr txBox="1"/>
          <p:nvPr/>
        </p:nvSpPr>
        <p:spPr>
          <a:xfrm>
            <a:off x="1401488" y="2713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9C531ED0-79E8-403A-9666-C31156A0ADC7}"/>
              </a:ext>
            </a:extLst>
          </p:cNvPr>
          <p:cNvSpPr txBox="1"/>
          <p:nvPr/>
        </p:nvSpPr>
        <p:spPr>
          <a:xfrm>
            <a:off x="5943888" y="2917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01B4F8E-EE98-430F-B20A-C9FEB46AECCC}"/>
              </a:ext>
            </a:extLst>
          </p:cNvPr>
          <p:cNvSpPr txBox="1"/>
          <p:nvPr/>
        </p:nvSpPr>
        <p:spPr>
          <a:xfrm>
            <a:off x="3357556" y="3007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FC364B4-B5BE-4AC1-AB2B-1A115B8BF437}"/>
              </a:ext>
            </a:extLst>
          </p:cNvPr>
          <p:cNvSpPr txBox="1"/>
          <p:nvPr/>
        </p:nvSpPr>
        <p:spPr>
          <a:xfrm>
            <a:off x="3670790" y="4630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388548D0-66A4-478C-911A-8F02CD1D357B}"/>
              </a:ext>
            </a:extLst>
          </p:cNvPr>
          <p:cNvSpPr txBox="1"/>
          <p:nvPr/>
        </p:nvSpPr>
        <p:spPr>
          <a:xfrm>
            <a:off x="4066722" y="2845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A9C999A-52AC-46B8-9D33-D1B316BDF2DB}"/>
              </a:ext>
            </a:extLst>
          </p:cNvPr>
          <p:cNvSpPr txBox="1"/>
          <p:nvPr/>
        </p:nvSpPr>
        <p:spPr>
          <a:xfrm>
            <a:off x="4525404" y="5567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5CD13430-7209-4198-8A41-2E73C82DD897}"/>
              </a:ext>
            </a:extLst>
          </p:cNvPr>
          <p:cNvSpPr txBox="1"/>
          <p:nvPr/>
        </p:nvSpPr>
        <p:spPr>
          <a:xfrm>
            <a:off x="2216568" y="32774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40AD403F-2726-4313-AC10-18B9C8055532}"/>
              </a:ext>
            </a:extLst>
          </p:cNvPr>
          <p:cNvSpPr txBox="1"/>
          <p:nvPr/>
        </p:nvSpPr>
        <p:spPr>
          <a:xfrm>
            <a:off x="5160532" y="4626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1B90FCE9-674A-415F-820D-BF4BD11F24A8}"/>
              </a:ext>
            </a:extLst>
          </p:cNvPr>
          <p:cNvSpPr txBox="1"/>
          <p:nvPr/>
        </p:nvSpPr>
        <p:spPr>
          <a:xfrm>
            <a:off x="4752057" y="2845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2F9311EB-906F-494D-A868-6E868BC92F1F}"/>
              </a:ext>
            </a:extLst>
          </p:cNvPr>
          <p:cNvSpPr txBox="1"/>
          <p:nvPr/>
        </p:nvSpPr>
        <p:spPr>
          <a:xfrm>
            <a:off x="5412149" y="3057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BCF33DFB-411F-461B-8AE6-2AC5B9559390}"/>
              </a:ext>
            </a:extLst>
          </p:cNvPr>
          <p:cNvSpPr txBox="1"/>
          <p:nvPr/>
        </p:nvSpPr>
        <p:spPr>
          <a:xfrm>
            <a:off x="6385876" y="5006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65CC661A-A21A-429A-A1CA-BF1E9B4BCC0F}"/>
              </a:ext>
            </a:extLst>
          </p:cNvPr>
          <p:cNvSpPr txBox="1"/>
          <p:nvPr/>
        </p:nvSpPr>
        <p:spPr>
          <a:xfrm>
            <a:off x="6954218" y="29149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48B52E-E97B-437C-8A3F-BF9CAFEE51AA}"/>
              </a:ext>
            </a:extLst>
          </p:cNvPr>
          <p:cNvSpPr txBox="1"/>
          <p:nvPr/>
        </p:nvSpPr>
        <p:spPr>
          <a:xfrm>
            <a:off x="2857060" y="2713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9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86D6-7ADE-4314-A5A1-3E00D6C7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altLang="zh-TW" dirty="0"/>
              <a:t>Scenarios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286A21-188E-4086-B795-7A5D69652865}"/>
              </a:ext>
            </a:extLst>
          </p:cNvPr>
          <p:cNvSpPr/>
          <p:nvPr/>
        </p:nvSpPr>
        <p:spPr>
          <a:xfrm>
            <a:off x="1668552" y="1341517"/>
            <a:ext cx="1754235" cy="5062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 1</a:t>
            </a:r>
          </a:p>
          <a:p>
            <a:pPr algn="ctr"/>
            <a:r>
              <a:rPr lang="en-US" altLang="zh-TW" dirty="0"/>
              <a:t>(video stream)</a:t>
            </a:r>
            <a:endParaRPr lang="zh-TW" altLang="en-US" dirty="0"/>
          </a:p>
        </p:txBody>
      </p:sp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55FBEC88-9ECE-4582-9DE4-95515CB7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969" y="5378436"/>
            <a:ext cx="488394" cy="335112"/>
          </a:xfrm>
          <a:prstGeom prst="rect">
            <a:avLst/>
          </a:prstGeom>
          <a:noFill/>
        </p:spPr>
      </p:pic>
      <p:pic>
        <p:nvPicPr>
          <p:cNvPr id="9" name="Picture 18" descr="multi_router_RND_Gray_SM">
            <a:extLst>
              <a:ext uri="{FF2B5EF4-FFF2-40B4-BE49-F238E27FC236}">
                <a16:creationId xmlns:a16="http://schemas.microsoft.com/office/drawing/2014/main" id="{E5CF6613-F487-412C-A51C-31C16B65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646" y="4948748"/>
            <a:ext cx="488394" cy="335112"/>
          </a:xfrm>
          <a:prstGeom prst="rect">
            <a:avLst/>
          </a:prstGeom>
          <a:noFill/>
        </p:spPr>
      </p:pic>
      <p:pic>
        <p:nvPicPr>
          <p:cNvPr id="10" name="Picture 18" descr="multi_router_RND_Gray_SM">
            <a:extLst>
              <a:ext uri="{FF2B5EF4-FFF2-40B4-BE49-F238E27FC236}">
                <a16:creationId xmlns:a16="http://schemas.microsoft.com/office/drawing/2014/main" id="{6A795C5F-CFE2-4E03-9046-8F643E628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014" y="4948748"/>
            <a:ext cx="488394" cy="335112"/>
          </a:xfrm>
          <a:prstGeom prst="rect">
            <a:avLst/>
          </a:prstGeom>
          <a:noFill/>
        </p:spPr>
      </p:pic>
      <p:pic>
        <p:nvPicPr>
          <p:cNvPr id="11" name="Picture 18" descr="multi_router_RND_Gray_SM">
            <a:extLst>
              <a:ext uri="{FF2B5EF4-FFF2-40B4-BE49-F238E27FC236}">
                <a16:creationId xmlns:a16="http://schemas.microsoft.com/office/drawing/2014/main" id="{8EEFC500-467E-4FF0-B80D-8D2914A1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862" y="5310412"/>
            <a:ext cx="488394" cy="335112"/>
          </a:xfrm>
          <a:prstGeom prst="rect">
            <a:avLst/>
          </a:prstGeom>
          <a:noFill/>
        </p:spPr>
      </p:pic>
      <p:pic>
        <p:nvPicPr>
          <p:cNvPr id="12" name="Picture 18" descr="multi_router_RND_Gray_SM">
            <a:extLst>
              <a:ext uri="{FF2B5EF4-FFF2-40B4-BE49-F238E27FC236}">
                <a16:creationId xmlns:a16="http://schemas.microsoft.com/office/drawing/2014/main" id="{AEB4FAE0-073B-4EEE-8B6B-C756FDE6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741" y="5899081"/>
            <a:ext cx="488394" cy="335112"/>
          </a:xfrm>
          <a:prstGeom prst="rect">
            <a:avLst/>
          </a:prstGeom>
          <a:noFill/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404F5DB-6C2C-4959-A727-1ED8F85E603A}"/>
              </a:ext>
            </a:extLst>
          </p:cNvPr>
          <p:cNvCxnSpPr>
            <a:endCxn id="12" idx="1"/>
          </p:cNvCxnSpPr>
          <p:nvPr/>
        </p:nvCxnSpPr>
        <p:spPr>
          <a:xfrm>
            <a:off x="2863551" y="5645524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DEB87AF-6BC9-4D41-80C4-BE342B6FE2C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863551" y="5116304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4CBD1AC-3571-4032-8558-27A1F12838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135040" y="5116304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DBEBD9F-8116-4F94-8F6F-18672A9F99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4918135" y="5477968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F6B1D2A-5166-436B-AECB-941C094FA9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555408" y="5116304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24A19F6-3533-4BC2-B4DC-527B20602B00}"/>
              </a:ext>
            </a:extLst>
          </p:cNvPr>
          <p:cNvCxnSpPr>
            <a:cxnSpLocks/>
          </p:cNvCxnSpPr>
          <p:nvPr/>
        </p:nvCxnSpPr>
        <p:spPr>
          <a:xfrm>
            <a:off x="4039809" y="5277573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497785F-0A8A-404E-81E3-AED98A90B24E}"/>
              </a:ext>
            </a:extLst>
          </p:cNvPr>
          <p:cNvCxnSpPr>
            <a:cxnSpLocks/>
          </p:cNvCxnSpPr>
          <p:nvPr/>
        </p:nvCxnSpPr>
        <p:spPr>
          <a:xfrm flipV="1">
            <a:off x="4827090" y="5277573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18" descr="multi_router_RND_Gray_SM">
            <a:extLst>
              <a:ext uri="{FF2B5EF4-FFF2-40B4-BE49-F238E27FC236}">
                <a16:creationId xmlns:a16="http://schemas.microsoft.com/office/drawing/2014/main" id="{6FB40F7A-7063-43EA-94C1-6D9E804E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8977" y="2998142"/>
            <a:ext cx="488394" cy="335112"/>
          </a:xfrm>
          <a:prstGeom prst="rect">
            <a:avLst/>
          </a:prstGeom>
          <a:noFill/>
        </p:spPr>
      </p:pic>
      <p:pic>
        <p:nvPicPr>
          <p:cNvPr id="41" name="Picture 18" descr="multi_router_RND_Gray_SM">
            <a:extLst>
              <a:ext uri="{FF2B5EF4-FFF2-40B4-BE49-F238E27FC236}">
                <a16:creationId xmlns:a16="http://schemas.microsoft.com/office/drawing/2014/main" id="{A00CA8B3-112F-4CA9-9488-8979B3C3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7081" y="2998142"/>
            <a:ext cx="488394" cy="335112"/>
          </a:xfrm>
          <a:prstGeom prst="rect">
            <a:avLst/>
          </a:prstGeom>
          <a:noFill/>
        </p:spPr>
      </p:pic>
      <p:pic>
        <p:nvPicPr>
          <p:cNvPr id="42" name="Picture 18" descr="multi_router_RND_Gray_SM">
            <a:extLst>
              <a:ext uri="{FF2B5EF4-FFF2-40B4-BE49-F238E27FC236}">
                <a16:creationId xmlns:a16="http://schemas.microsoft.com/office/drawing/2014/main" id="{ADE79E4C-33DB-47B3-9697-EC08B39B1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02" y="3589870"/>
            <a:ext cx="488394" cy="335112"/>
          </a:xfrm>
          <a:prstGeom prst="rect">
            <a:avLst/>
          </a:prstGeom>
          <a:noFill/>
        </p:spPr>
      </p:pic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31E8FB18-3AC0-47E3-97A1-DBDF4ACF66F2}"/>
              </a:ext>
            </a:extLst>
          </p:cNvPr>
          <p:cNvCxnSpPr>
            <a:cxnSpLocks/>
          </p:cNvCxnSpPr>
          <p:nvPr/>
        </p:nvCxnSpPr>
        <p:spPr>
          <a:xfrm>
            <a:off x="1837099" y="3333254"/>
            <a:ext cx="389336" cy="267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2BDA5C0-BD9F-4619-B52A-0D142F94FB26}"/>
              </a:ext>
            </a:extLst>
          </p:cNvPr>
          <p:cNvCxnSpPr>
            <a:cxnSpLocks/>
          </p:cNvCxnSpPr>
          <p:nvPr/>
        </p:nvCxnSpPr>
        <p:spPr>
          <a:xfrm flipV="1">
            <a:off x="2489638" y="3294010"/>
            <a:ext cx="348428" cy="321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0262FC8-F1CD-456E-8D51-748C8A2E8FD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947371" y="3165698"/>
            <a:ext cx="799710" cy="1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24A66D3-114B-4567-AA53-3637726C2452}"/>
              </a:ext>
            </a:extLst>
          </p:cNvPr>
          <p:cNvSpPr txBox="1"/>
          <p:nvPr/>
        </p:nvSpPr>
        <p:spPr>
          <a:xfrm>
            <a:off x="1458977" y="3960304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400 Mbps</a:t>
            </a:r>
          </a:p>
          <a:p>
            <a:pPr algn="ctr"/>
            <a:r>
              <a:rPr lang="en-US" altLang="zh-TW" dirty="0"/>
              <a:t>192.168.1.0/24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FF3568A-0700-45C9-BE0A-1AF4EC9C42C8}"/>
              </a:ext>
            </a:extLst>
          </p:cNvPr>
          <p:cNvSpPr txBox="1"/>
          <p:nvPr/>
        </p:nvSpPr>
        <p:spPr>
          <a:xfrm>
            <a:off x="3938652" y="3989145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10 Mbps</a:t>
            </a:r>
          </a:p>
          <a:p>
            <a:pPr algn="ctr"/>
            <a:r>
              <a:rPr lang="en-US" altLang="zh-TW" dirty="0"/>
              <a:t>10.1.1.0/24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8916B4B-B6FC-40FA-AA50-0F8E363A2964}"/>
              </a:ext>
            </a:extLst>
          </p:cNvPr>
          <p:cNvSpPr txBox="1"/>
          <p:nvPr/>
        </p:nvSpPr>
        <p:spPr>
          <a:xfrm>
            <a:off x="5869626" y="3989144"/>
            <a:ext cx="150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100 Mbps</a:t>
            </a:r>
          </a:p>
          <a:p>
            <a:pPr algn="ctr"/>
            <a:r>
              <a:rPr lang="en-US" altLang="zh-TW" dirty="0"/>
              <a:t>172.68.1.0/24</a:t>
            </a:r>
            <a:endParaRPr lang="zh-TW" altLang="en-US" dirty="0"/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3353B6B-0E00-4F63-B0CD-654C35E65A32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2267853" y="4606635"/>
            <a:ext cx="681510" cy="509669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2D52A3C4-0F04-4AF3-BD4E-1E5E8C11B1C5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4571999" y="4635476"/>
            <a:ext cx="0" cy="313272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5274FF2-F2FB-499C-B346-59F9BFB2BBC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6134924" y="4635475"/>
            <a:ext cx="485068" cy="437140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DC37C233-A2EA-4308-BD20-084DF93B34A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545669" y="1847773"/>
            <a:ext cx="1" cy="1124501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4AE5708C-9F61-4DD7-9D0C-715D1DE11026}"/>
              </a:ext>
            </a:extLst>
          </p:cNvPr>
          <p:cNvGrpSpPr/>
          <p:nvPr/>
        </p:nvGrpSpPr>
        <p:grpSpPr>
          <a:xfrm>
            <a:off x="1049221" y="1283045"/>
            <a:ext cx="89451" cy="1413456"/>
            <a:chOff x="950532" y="1341517"/>
            <a:chExt cx="89451" cy="1413456"/>
          </a:xfrm>
        </p:grpSpPr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2B69C166-6729-4EF2-AE73-B1F0C9103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69" y="1341517"/>
              <a:ext cx="1" cy="1413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44CB809F-D011-4FE7-B8FA-3823FBBB3D2E}"/>
                </a:ext>
              </a:extLst>
            </p:cNvPr>
            <p:cNvCxnSpPr>
              <a:cxnSpLocks/>
            </p:cNvCxnSpPr>
            <p:nvPr/>
          </p:nvCxnSpPr>
          <p:spPr>
            <a:xfrm>
              <a:off x="954622" y="2741892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>
              <a:extLst>
                <a:ext uri="{FF2B5EF4-FFF2-40B4-BE49-F238E27FC236}">
                  <a16:creationId xmlns:a16="http://schemas.microsoft.com/office/drawing/2014/main" id="{056F59FE-39E1-46F5-B217-51F4519B42D5}"/>
                </a:ext>
              </a:extLst>
            </p:cNvPr>
            <p:cNvCxnSpPr>
              <a:cxnSpLocks/>
            </p:cNvCxnSpPr>
            <p:nvPr/>
          </p:nvCxnSpPr>
          <p:spPr>
            <a:xfrm>
              <a:off x="950532" y="1349365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CAE1A3C3-7398-4A99-8D92-2625AA3E1B85}"/>
              </a:ext>
            </a:extLst>
          </p:cNvPr>
          <p:cNvGrpSpPr/>
          <p:nvPr/>
        </p:nvGrpSpPr>
        <p:grpSpPr>
          <a:xfrm>
            <a:off x="1045131" y="3131145"/>
            <a:ext cx="89451" cy="1413456"/>
            <a:chOff x="950532" y="1341517"/>
            <a:chExt cx="89451" cy="1413456"/>
          </a:xfrm>
        </p:grpSpPr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E3582D6F-2F3C-4F28-AE20-1EE8AAF5B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69" y="1341517"/>
              <a:ext cx="1" cy="1413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106B92C6-61F0-4B43-913A-C3534CE3A023}"/>
                </a:ext>
              </a:extLst>
            </p:cNvPr>
            <p:cNvCxnSpPr>
              <a:cxnSpLocks/>
            </p:cNvCxnSpPr>
            <p:nvPr/>
          </p:nvCxnSpPr>
          <p:spPr>
            <a:xfrm>
              <a:off x="954622" y="2741892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F7D7F1EA-5F63-4619-8982-101B2B259253}"/>
                </a:ext>
              </a:extLst>
            </p:cNvPr>
            <p:cNvCxnSpPr>
              <a:cxnSpLocks/>
            </p:cNvCxnSpPr>
            <p:nvPr/>
          </p:nvCxnSpPr>
          <p:spPr>
            <a:xfrm>
              <a:off x="950532" y="1349365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40A9FE65-FC79-4E38-B7FB-001F63BA3346}"/>
              </a:ext>
            </a:extLst>
          </p:cNvPr>
          <p:cNvGrpSpPr/>
          <p:nvPr/>
        </p:nvGrpSpPr>
        <p:grpSpPr>
          <a:xfrm>
            <a:off x="1040516" y="4881599"/>
            <a:ext cx="89451" cy="1413456"/>
            <a:chOff x="950532" y="1341517"/>
            <a:chExt cx="89451" cy="1413456"/>
          </a:xfrm>
        </p:grpSpPr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06AD6561-F840-4814-B1D4-9B0806B83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69" y="1341517"/>
              <a:ext cx="1" cy="1413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1234295C-1DFF-46BA-9A87-A90824C21FA5}"/>
                </a:ext>
              </a:extLst>
            </p:cNvPr>
            <p:cNvCxnSpPr>
              <a:cxnSpLocks/>
            </p:cNvCxnSpPr>
            <p:nvPr/>
          </p:nvCxnSpPr>
          <p:spPr>
            <a:xfrm>
              <a:off x="954622" y="2741892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5C8F5A2E-41B6-44E7-BDCD-AE18CF701C0C}"/>
                </a:ext>
              </a:extLst>
            </p:cNvPr>
            <p:cNvCxnSpPr>
              <a:cxnSpLocks/>
            </p:cNvCxnSpPr>
            <p:nvPr/>
          </p:nvCxnSpPr>
          <p:spPr>
            <a:xfrm>
              <a:off x="950532" y="1349365"/>
              <a:ext cx="853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115A3F26-22C9-4F7B-ABB2-E4D09B91B37B}"/>
              </a:ext>
            </a:extLst>
          </p:cNvPr>
          <p:cNvSpPr txBox="1"/>
          <p:nvPr/>
        </p:nvSpPr>
        <p:spPr>
          <a:xfrm>
            <a:off x="159233" y="1666607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Control</a:t>
            </a:r>
          </a:p>
          <a:p>
            <a:r>
              <a:rPr lang="en-US" altLang="zh-TW" dirty="0"/>
              <a:t>Plane</a:t>
            </a:r>
            <a:endParaRPr lang="zh-TW" altLang="en-US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83C17D4D-F17E-4A7A-9864-065AD52751BF}"/>
              </a:ext>
            </a:extLst>
          </p:cNvPr>
          <p:cNvSpPr txBox="1"/>
          <p:nvPr/>
        </p:nvSpPr>
        <p:spPr>
          <a:xfrm>
            <a:off x="54314" y="5226446"/>
            <a:ext cx="99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Physical Network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EDF228E7-3E63-4945-9234-222A1A37B73C}"/>
              </a:ext>
            </a:extLst>
          </p:cNvPr>
          <p:cNvSpPr txBox="1"/>
          <p:nvPr/>
        </p:nvSpPr>
        <p:spPr>
          <a:xfrm>
            <a:off x="95335" y="3586102"/>
            <a:ext cx="99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Virtual Network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FED8ACE2-D552-4579-93FB-5C4B20D5DC19}"/>
              </a:ext>
            </a:extLst>
          </p:cNvPr>
          <p:cNvSpPr txBox="1"/>
          <p:nvPr/>
        </p:nvSpPr>
        <p:spPr>
          <a:xfrm>
            <a:off x="2261156" y="5125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AE6E96DF-7F6B-4CD0-A91E-7D47A0CD4986}"/>
              </a:ext>
            </a:extLst>
          </p:cNvPr>
          <p:cNvSpPr txBox="1"/>
          <p:nvPr/>
        </p:nvSpPr>
        <p:spPr>
          <a:xfrm>
            <a:off x="1401488" y="2713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CFC364B4-B5BE-4AC1-AB2B-1A115B8BF437}"/>
              </a:ext>
            </a:extLst>
          </p:cNvPr>
          <p:cNvSpPr txBox="1"/>
          <p:nvPr/>
        </p:nvSpPr>
        <p:spPr>
          <a:xfrm>
            <a:off x="3670790" y="4630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A9C999A-52AC-46B8-9D33-D1B316BDF2DB}"/>
              </a:ext>
            </a:extLst>
          </p:cNvPr>
          <p:cNvSpPr txBox="1"/>
          <p:nvPr/>
        </p:nvSpPr>
        <p:spPr>
          <a:xfrm>
            <a:off x="4525404" y="5567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5CD13430-7209-4198-8A41-2E73C82DD897}"/>
              </a:ext>
            </a:extLst>
          </p:cNvPr>
          <p:cNvSpPr txBox="1"/>
          <p:nvPr/>
        </p:nvSpPr>
        <p:spPr>
          <a:xfrm>
            <a:off x="2216568" y="32774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40AD403F-2726-4313-AC10-18B9C8055532}"/>
              </a:ext>
            </a:extLst>
          </p:cNvPr>
          <p:cNvSpPr txBox="1"/>
          <p:nvPr/>
        </p:nvSpPr>
        <p:spPr>
          <a:xfrm>
            <a:off x="5160532" y="4626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BCF33DFB-411F-461B-8AE6-2AC5B9559390}"/>
              </a:ext>
            </a:extLst>
          </p:cNvPr>
          <p:cNvSpPr txBox="1"/>
          <p:nvPr/>
        </p:nvSpPr>
        <p:spPr>
          <a:xfrm>
            <a:off x="6385876" y="50068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2" name="內容版面配置區 2">
            <a:extLst>
              <a:ext uri="{FF2B5EF4-FFF2-40B4-BE49-F238E27FC236}">
                <a16:creationId xmlns:a16="http://schemas.microsoft.com/office/drawing/2014/main" id="{B117EA05-1FB4-42A5-9043-711F2C86B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183" y="1535726"/>
            <a:ext cx="4491549" cy="1955825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TW" dirty="0"/>
              <a:t>Applications can use the virtual networks as their own OpenFlow networks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C519C38-52D1-4233-8EEA-9180E09C4782}"/>
              </a:ext>
            </a:extLst>
          </p:cNvPr>
          <p:cNvSpPr txBox="1"/>
          <p:nvPr/>
        </p:nvSpPr>
        <p:spPr>
          <a:xfrm>
            <a:off x="2857060" y="2713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418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724EB0-E136-4B81-99CF-A1C35880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Slicing Supports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FB6EDB0-DB88-4C4A-A8E2-76A548AD4891}"/>
              </a:ext>
            </a:extLst>
          </p:cNvPr>
          <p:cNvSpPr/>
          <p:nvPr/>
        </p:nvSpPr>
        <p:spPr>
          <a:xfrm>
            <a:off x="2425318" y="2123134"/>
            <a:ext cx="4108914" cy="5337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Customized Switches and Links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BD66E0-24E1-4C3E-A228-D8AF7F775F8E}"/>
              </a:ext>
            </a:extLst>
          </p:cNvPr>
          <p:cNvSpPr/>
          <p:nvPr/>
        </p:nvSpPr>
        <p:spPr>
          <a:xfrm>
            <a:off x="2425318" y="4445792"/>
            <a:ext cx="4108914" cy="5337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Customized Bandwidth and Latency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1B0B36F-247A-404E-8E84-442BF1FC8065}"/>
              </a:ext>
            </a:extLst>
          </p:cNvPr>
          <p:cNvSpPr/>
          <p:nvPr/>
        </p:nvSpPr>
        <p:spPr>
          <a:xfrm>
            <a:off x="2425318" y="3284463"/>
            <a:ext cx="4108914" cy="5337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Customized IP</a:t>
            </a:r>
            <a:r>
              <a:rPr lang="zh-TW" altLang="en-US" dirty="0"/>
              <a:t> </a:t>
            </a:r>
            <a:r>
              <a:rPr lang="en-US" altLang="zh-TW" dirty="0"/>
              <a:t>Address Ranges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079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30CD20A-5A9B-4DFC-9B1A-9F4CAEDBCA49}"/>
              </a:ext>
            </a:extLst>
          </p:cNvPr>
          <p:cNvSpPr/>
          <p:nvPr/>
        </p:nvSpPr>
        <p:spPr>
          <a:xfrm>
            <a:off x="2713277" y="1620587"/>
            <a:ext cx="2775378" cy="9360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E01A749-4F69-487E-8439-94A765689C30}"/>
              </a:ext>
            </a:extLst>
          </p:cNvPr>
          <p:cNvSpPr/>
          <p:nvPr/>
        </p:nvSpPr>
        <p:spPr>
          <a:xfrm>
            <a:off x="2092658" y="4736243"/>
            <a:ext cx="5155822" cy="14979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202A61E-50D2-403B-B216-50C6A616BF13}"/>
              </a:ext>
            </a:extLst>
          </p:cNvPr>
          <p:cNvSpPr/>
          <p:nvPr/>
        </p:nvSpPr>
        <p:spPr>
          <a:xfrm>
            <a:off x="1770490" y="3798951"/>
            <a:ext cx="5806896" cy="4513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Libera Network hypervisor</a:t>
            </a:r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91485DD-BBB4-4BB0-99D2-1C5CC91D8E8C}"/>
              </a:ext>
            </a:extLst>
          </p:cNvPr>
          <p:cNvSpPr/>
          <p:nvPr/>
        </p:nvSpPr>
        <p:spPr>
          <a:xfrm>
            <a:off x="4234496" y="2943348"/>
            <a:ext cx="2158455" cy="10360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719934-6846-4206-B547-5A3C9FB8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altLang="zh-TW" dirty="0" err="1"/>
              <a:t>OpenVirtex</a:t>
            </a:r>
            <a:r>
              <a:rPr lang="en-US" altLang="zh-TW" dirty="0"/>
              <a:t> Architecture</a:t>
            </a:r>
            <a:endParaRPr lang="zh-TW" altLang="en-US" dirty="0"/>
          </a:p>
        </p:txBody>
      </p:sp>
      <p:pic>
        <p:nvPicPr>
          <p:cNvPr id="4" name="Picture 18" descr="multi_router_RND_Gray_SM">
            <a:extLst>
              <a:ext uri="{FF2B5EF4-FFF2-40B4-BE49-F238E27FC236}">
                <a16:creationId xmlns:a16="http://schemas.microsoft.com/office/drawing/2014/main" id="{E3CC4A44-2801-465B-81E2-3D218B758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6285" y="5378436"/>
            <a:ext cx="488394" cy="335112"/>
          </a:xfrm>
          <a:prstGeom prst="rect">
            <a:avLst/>
          </a:prstGeom>
          <a:noFill/>
        </p:spPr>
      </p:pic>
      <p:pic>
        <p:nvPicPr>
          <p:cNvPr id="5" name="Picture 18" descr="multi_router_RND_Gray_SM">
            <a:extLst>
              <a:ext uri="{FF2B5EF4-FFF2-40B4-BE49-F238E27FC236}">
                <a16:creationId xmlns:a16="http://schemas.microsoft.com/office/drawing/2014/main" id="{5A77E7A4-947F-4210-AF97-3874DAAC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1962" y="4948748"/>
            <a:ext cx="488394" cy="335112"/>
          </a:xfrm>
          <a:prstGeom prst="rect">
            <a:avLst/>
          </a:prstGeom>
          <a:noFill/>
        </p:spPr>
      </p:pic>
      <p:pic>
        <p:nvPicPr>
          <p:cNvPr id="6" name="Picture 18" descr="multi_router_RND_Gray_SM">
            <a:extLst>
              <a:ext uri="{FF2B5EF4-FFF2-40B4-BE49-F238E27FC236}">
                <a16:creationId xmlns:a16="http://schemas.microsoft.com/office/drawing/2014/main" id="{B7DBC23D-3B37-4623-B74D-E67524C4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2330" y="4948748"/>
            <a:ext cx="488394" cy="335112"/>
          </a:xfrm>
          <a:prstGeom prst="rect">
            <a:avLst/>
          </a:prstGeom>
          <a:noFill/>
        </p:spPr>
      </p:pic>
      <p:pic>
        <p:nvPicPr>
          <p:cNvPr id="7" name="Picture 18" descr="multi_router_RND_Gray_SM">
            <a:extLst>
              <a:ext uri="{FF2B5EF4-FFF2-40B4-BE49-F238E27FC236}">
                <a16:creationId xmlns:a16="http://schemas.microsoft.com/office/drawing/2014/main" id="{70962194-7469-43C3-96F8-463AE0FC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9178" y="5310412"/>
            <a:ext cx="488394" cy="335112"/>
          </a:xfrm>
          <a:prstGeom prst="rect">
            <a:avLst/>
          </a:prstGeom>
          <a:noFill/>
        </p:spPr>
      </p:pic>
      <p:pic>
        <p:nvPicPr>
          <p:cNvPr id="8" name="Picture 18" descr="multi_router_RND_Gray_SM">
            <a:extLst>
              <a:ext uri="{FF2B5EF4-FFF2-40B4-BE49-F238E27FC236}">
                <a16:creationId xmlns:a16="http://schemas.microsoft.com/office/drawing/2014/main" id="{D543A447-B6A6-47E7-8C3F-77B6BAA11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5057" y="5899081"/>
            <a:ext cx="488394" cy="335112"/>
          </a:xfrm>
          <a:prstGeom prst="rect">
            <a:avLst/>
          </a:prstGeom>
          <a:noFill/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470F94B-AB40-4EA8-B46D-CE164A0D003E}"/>
              </a:ext>
            </a:extLst>
          </p:cNvPr>
          <p:cNvCxnSpPr>
            <a:endCxn id="8" idx="1"/>
          </p:cNvCxnSpPr>
          <p:nvPr/>
        </p:nvCxnSpPr>
        <p:spPr>
          <a:xfrm>
            <a:off x="2898867" y="5645524"/>
            <a:ext cx="1566190" cy="42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4F3991E-0CCE-4F95-AC2C-D74D8FA761D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898867" y="5116304"/>
            <a:ext cx="783095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1D5421F-2E25-4B4C-BE0A-6BA8025318D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70356" y="5116304"/>
            <a:ext cx="9319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0FA4DFB-7709-432B-B0E9-A3E239EFC26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953451" y="5477968"/>
            <a:ext cx="1375727" cy="588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F8572FB-51D1-4890-A06F-8880033A0D3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590724" y="5116304"/>
            <a:ext cx="770828" cy="2468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BBD87F0-657D-4EF7-8B27-BF118C5612E6}"/>
              </a:ext>
            </a:extLst>
          </p:cNvPr>
          <p:cNvCxnSpPr>
            <a:cxnSpLocks/>
          </p:cNvCxnSpPr>
          <p:nvPr/>
        </p:nvCxnSpPr>
        <p:spPr>
          <a:xfrm>
            <a:off x="4075125" y="5277573"/>
            <a:ext cx="48657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ADB6FD8-7123-43FA-8574-34282C0CAA69}"/>
              </a:ext>
            </a:extLst>
          </p:cNvPr>
          <p:cNvCxnSpPr>
            <a:cxnSpLocks/>
          </p:cNvCxnSpPr>
          <p:nvPr/>
        </p:nvCxnSpPr>
        <p:spPr>
          <a:xfrm flipV="1">
            <a:off x="4862406" y="5277573"/>
            <a:ext cx="376452" cy="621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8" descr="multi_router_RND_Gray_SM">
            <a:extLst>
              <a:ext uri="{FF2B5EF4-FFF2-40B4-BE49-F238E27FC236}">
                <a16:creationId xmlns:a16="http://schemas.microsoft.com/office/drawing/2014/main" id="{D2B8EB13-0139-45DE-9AB3-82097806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741" y="3084197"/>
            <a:ext cx="488394" cy="335112"/>
          </a:xfrm>
          <a:prstGeom prst="rect">
            <a:avLst/>
          </a:prstGeom>
          <a:noFill/>
        </p:spPr>
      </p:pic>
      <p:pic>
        <p:nvPicPr>
          <p:cNvPr id="21" name="Picture 18" descr="multi_router_RND_Gray_SM">
            <a:extLst>
              <a:ext uri="{FF2B5EF4-FFF2-40B4-BE49-F238E27FC236}">
                <a16:creationId xmlns:a16="http://schemas.microsoft.com/office/drawing/2014/main" id="{5AEDE22B-03A8-49D8-8FAC-B0265F47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7845" y="3084197"/>
            <a:ext cx="488394" cy="335112"/>
          </a:xfrm>
          <a:prstGeom prst="rect">
            <a:avLst/>
          </a:prstGeom>
          <a:noFill/>
        </p:spPr>
      </p:pic>
      <p:pic>
        <p:nvPicPr>
          <p:cNvPr id="22" name="Picture 18" descr="multi_router_RND_Gray_SM">
            <a:extLst>
              <a:ext uri="{FF2B5EF4-FFF2-40B4-BE49-F238E27FC236}">
                <a16:creationId xmlns:a16="http://schemas.microsoft.com/office/drawing/2014/main" id="{5A999799-7530-425F-A15D-BE1E8A29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1066" y="3675925"/>
            <a:ext cx="488394" cy="335112"/>
          </a:xfrm>
          <a:prstGeom prst="rect">
            <a:avLst/>
          </a:prstGeom>
          <a:noFill/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0EA649A-599B-41C9-ABE5-8FC516E2533E}"/>
              </a:ext>
            </a:extLst>
          </p:cNvPr>
          <p:cNvCxnSpPr>
            <a:cxnSpLocks/>
          </p:cNvCxnSpPr>
          <p:nvPr/>
        </p:nvCxnSpPr>
        <p:spPr>
          <a:xfrm>
            <a:off x="4807863" y="3419309"/>
            <a:ext cx="389336" cy="267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8DD1CDE-F5AC-4466-A073-96E06F9D4151}"/>
              </a:ext>
            </a:extLst>
          </p:cNvPr>
          <p:cNvCxnSpPr>
            <a:cxnSpLocks/>
          </p:cNvCxnSpPr>
          <p:nvPr/>
        </p:nvCxnSpPr>
        <p:spPr>
          <a:xfrm flipV="1">
            <a:off x="5460402" y="3380065"/>
            <a:ext cx="348428" cy="321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AF18224-178F-431C-BDB8-1CC9532FFD3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918135" y="3251753"/>
            <a:ext cx="799710" cy="1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69EDB38-0F1C-4907-AB8E-7AAD83A74641}"/>
              </a:ext>
            </a:extLst>
          </p:cNvPr>
          <p:cNvGrpSpPr/>
          <p:nvPr/>
        </p:nvGrpSpPr>
        <p:grpSpPr>
          <a:xfrm>
            <a:off x="3103831" y="1910980"/>
            <a:ext cx="613325" cy="526101"/>
            <a:chOff x="1039982" y="1675746"/>
            <a:chExt cx="775081" cy="656366"/>
          </a:xfrm>
        </p:grpSpPr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A18BA217-8A6F-47AB-BD1C-53AD5DECE342}"/>
                </a:ext>
              </a:extLst>
            </p:cNvPr>
            <p:cNvSpPr/>
            <p:nvPr/>
          </p:nvSpPr>
          <p:spPr>
            <a:xfrm>
              <a:off x="1039982" y="1961250"/>
              <a:ext cx="775081" cy="370862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8A6BAC2B-5CFC-4A39-B8C7-55A87EBDD791}"/>
                </a:ext>
              </a:extLst>
            </p:cNvPr>
            <p:cNvSpPr/>
            <p:nvPr/>
          </p:nvSpPr>
          <p:spPr>
            <a:xfrm>
              <a:off x="1187150" y="1675746"/>
              <a:ext cx="480747" cy="47093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990B3EB5-14A5-41D6-A95E-65B255573936}"/>
              </a:ext>
            </a:extLst>
          </p:cNvPr>
          <p:cNvSpPr/>
          <p:nvPr/>
        </p:nvSpPr>
        <p:spPr>
          <a:xfrm>
            <a:off x="4259515" y="1931349"/>
            <a:ext cx="686781" cy="5258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IP:A2</a:t>
            </a:r>
          </a:p>
          <a:p>
            <a:pPr algn="ctr"/>
            <a:r>
              <a:rPr lang="en-US" altLang="zh-TW" sz="1200" dirty="0"/>
              <a:t>Port:B2</a:t>
            </a:r>
            <a:endParaRPr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F123EE-71D7-454E-AA04-A06D44617ECC}"/>
              </a:ext>
            </a:extLst>
          </p:cNvPr>
          <p:cNvSpPr txBox="1"/>
          <p:nvPr/>
        </p:nvSpPr>
        <p:spPr>
          <a:xfrm>
            <a:off x="2866049" y="1608461"/>
            <a:ext cx="1088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VN manager</a:t>
            </a:r>
            <a:endParaRPr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0CF7928-ACBF-472A-9424-02B64AE415DE}"/>
              </a:ext>
            </a:extLst>
          </p:cNvPr>
          <p:cNvSpPr txBox="1"/>
          <p:nvPr/>
        </p:nvSpPr>
        <p:spPr>
          <a:xfrm>
            <a:off x="3994566" y="1617715"/>
            <a:ext cx="1154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VN controller</a:t>
            </a:r>
            <a:endParaRPr lang="zh-TW" altLang="en-US" sz="1400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2CF3C61-BE79-42E7-BC2C-C3380C91DAB7}"/>
              </a:ext>
            </a:extLst>
          </p:cNvPr>
          <p:cNvCxnSpPr>
            <a:stCxn id="31" idx="3"/>
          </p:cNvCxnSpPr>
          <p:nvPr/>
        </p:nvCxnSpPr>
        <p:spPr>
          <a:xfrm flipH="1">
            <a:off x="3410493" y="2437081"/>
            <a:ext cx="1" cy="136187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B9632BC-250F-4B98-942F-BE152400123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4602906" y="2457227"/>
            <a:ext cx="16188" cy="58815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78D6E72-0D23-4F3E-8525-1853DDB223AD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4670569" y="4250264"/>
            <a:ext cx="3369" cy="48597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692D1E3-3955-468B-B5BF-ACB098163FAB}"/>
              </a:ext>
            </a:extLst>
          </p:cNvPr>
          <p:cNvSpPr txBox="1"/>
          <p:nvPr/>
        </p:nvSpPr>
        <p:spPr>
          <a:xfrm>
            <a:off x="4670893" y="4211432"/>
            <a:ext cx="1351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IP: A1    Port: B1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6577256"/>
      </p:ext>
    </p:extLst>
  </p:cSld>
  <p:clrMapOvr>
    <a:masterClrMapping/>
  </p:clrMapOvr>
</p:sld>
</file>

<file path=ppt/theme/theme1.xml><?xml version="1.0" encoding="utf-8"?>
<a:theme xmlns:a="http://schemas.openxmlformats.org/drawingml/2006/main" name="format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CHT-P4</Template>
  <TotalTime>2420</TotalTime>
  <Words>873</Words>
  <Application>Microsoft Office PowerPoint</Application>
  <PresentationFormat>如螢幕大小 (4:3)</PresentationFormat>
  <Paragraphs>276</Paragraphs>
  <Slides>34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Arial</vt:lpstr>
      <vt:lpstr>Calibri</vt:lpstr>
      <vt:lpstr>Comic Sans MS</vt:lpstr>
      <vt:lpstr>Tahoma</vt:lpstr>
      <vt:lpstr>Times New Roman</vt:lpstr>
      <vt:lpstr>Wingdings</vt:lpstr>
      <vt:lpstr>format3</vt:lpstr>
      <vt:lpstr>Network Slicing</vt:lpstr>
      <vt:lpstr>Network Slicing</vt:lpstr>
      <vt:lpstr>Network Services</vt:lpstr>
      <vt:lpstr>Network Services</vt:lpstr>
      <vt:lpstr>Network Requirements</vt:lpstr>
      <vt:lpstr>Scenarios</vt:lpstr>
      <vt:lpstr>Scenarios</vt:lpstr>
      <vt:lpstr>Network Slicing Supports</vt:lpstr>
      <vt:lpstr>OpenVirtex Architecture</vt:lpstr>
      <vt:lpstr>VN Manager</vt:lpstr>
      <vt:lpstr>VN Controller</vt:lpstr>
      <vt:lpstr>Libera Architecture</vt:lpstr>
      <vt:lpstr>Virtual NI Layer</vt:lpstr>
      <vt:lpstr>NI Mapping Layer</vt:lpstr>
      <vt:lpstr>Physical NI Layer</vt:lpstr>
      <vt:lpstr>Scalability</vt:lpstr>
      <vt:lpstr>Topology Discovery in OpenFlow</vt:lpstr>
      <vt:lpstr>Virtual Topology Discovery</vt:lpstr>
      <vt:lpstr>Customized IP Address Ranges</vt:lpstr>
      <vt:lpstr>Bandwidth Slicing</vt:lpstr>
      <vt:lpstr>Priority Queue</vt:lpstr>
      <vt:lpstr>Priority Queue</vt:lpstr>
      <vt:lpstr>OVSDB Management</vt:lpstr>
      <vt:lpstr>Priority Queue in OVS</vt:lpstr>
      <vt:lpstr>Security Issues in Network Slicing</vt:lpstr>
      <vt:lpstr>Libera: Network Hypervisor for Programmable Network Virtualization in Datacenters</vt:lpstr>
      <vt:lpstr>Libera: Network Hypervisor for Programmable Network Virtualization in Datacenters</vt:lpstr>
      <vt:lpstr>Libera: Network Hypervisor for Programmable Network Virtualization in Datacenters</vt:lpstr>
      <vt:lpstr>Libera: Network Hypervisor for Programmable Network Virtualization in Datacenters</vt:lpstr>
      <vt:lpstr>Libera: Network Hypervisor for Programmable Network Virtualization in Datacenters</vt:lpstr>
      <vt:lpstr>Libera: Network Hypervisor for Programmable Network Virtualization in Datacenters</vt:lpstr>
      <vt:lpstr>Libera: Network Hypervisor for Programmable Network Virtualization in Datacenters</vt:lpstr>
      <vt:lpstr>Network Slicing in NFV</vt:lpstr>
      <vt:lpstr>Network Slicing in NFV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Slicing</dc:title>
  <dc:creator>Kent Shen</dc:creator>
  <cp:lastModifiedBy>Kent</cp:lastModifiedBy>
  <cp:revision>52</cp:revision>
  <dcterms:created xsi:type="dcterms:W3CDTF">2020-08-20T01:03:00Z</dcterms:created>
  <dcterms:modified xsi:type="dcterms:W3CDTF">2020-12-25T05:40:40Z</dcterms:modified>
</cp:coreProperties>
</file>